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81" r:id="rId2"/>
    <p:sldId id="382" r:id="rId3"/>
    <p:sldId id="356" r:id="rId4"/>
    <p:sldId id="357" r:id="rId5"/>
    <p:sldId id="313" r:id="rId6"/>
    <p:sldId id="371" r:id="rId7"/>
    <p:sldId id="314" r:id="rId8"/>
    <p:sldId id="379" r:id="rId9"/>
    <p:sldId id="315" r:id="rId10"/>
    <p:sldId id="303" r:id="rId11"/>
    <p:sldId id="291" r:id="rId12"/>
    <p:sldId id="347" r:id="rId13"/>
    <p:sldId id="325" r:id="rId14"/>
    <p:sldId id="326" r:id="rId15"/>
    <p:sldId id="327" r:id="rId16"/>
    <p:sldId id="358" r:id="rId17"/>
    <p:sldId id="359" r:id="rId18"/>
    <p:sldId id="360" r:id="rId19"/>
    <p:sldId id="362" r:id="rId20"/>
    <p:sldId id="361" r:id="rId21"/>
    <p:sldId id="373" r:id="rId22"/>
    <p:sldId id="328" r:id="rId23"/>
    <p:sldId id="363" r:id="rId24"/>
    <p:sldId id="329" r:id="rId25"/>
    <p:sldId id="364" r:id="rId26"/>
    <p:sldId id="337" r:id="rId27"/>
    <p:sldId id="338" r:id="rId28"/>
    <p:sldId id="339" r:id="rId29"/>
    <p:sldId id="375" r:id="rId30"/>
    <p:sldId id="367" r:id="rId31"/>
    <p:sldId id="365" r:id="rId32"/>
    <p:sldId id="340" r:id="rId33"/>
    <p:sldId id="368" r:id="rId34"/>
    <p:sldId id="374" r:id="rId35"/>
    <p:sldId id="341" r:id="rId36"/>
    <p:sldId id="343" r:id="rId37"/>
    <p:sldId id="369" r:id="rId38"/>
    <p:sldId id="378" r:id="rId39"/>
    <p:sldId id="342" r:id="rId40"/>
    <p:sldId id="348" r:id="rId41"/>
    <p:sldId id="307" r:id="rId42"/>
    <p:sldId id="284" r:id="rId43"/>
    <p:sldId id="293" r:id="rId44"/>
    <p:sldId id="297" r:id="rId45"/>
    <p:sldId id="308" r:id="rId46"/>
    <p:sldId id="372" r:id="rId47"/>
    <p:sldId id="333" r:id="rId48"/>
    <p:sldId id="268" r:id="rId49"/>
    <p:sldId id="294" r:id="rId50"/>
    <p:sldId id="298" r:id="rId51"/>
    <p:sldId id="309" r:id="rId52"/>
    <p:sldId id="295" r:id="rId53"/>
    <p:sldId id="377" r:id="rId54"/>
    <p:sldId id="286" r:id="rId55"/>
    <p:sldId id="299" r:id="rId56"/>
    <p:sldId id="310" r:id="rId57"/>
    <p:sldId id="285" r:id="rId58"/>
    <p:sldId id="296" r:id="rId59"/>
    <p:sldId id="300" r:id="rId60"/>
    <p:sldId id="311" r:id="rId61"/>
    <p:sldId id="304" r:id="rId62"/>
    <p:sldId id="305" r:id="rId63"/>
    <p:sldId id="306" r:id="rId64"/>
    <p:sldId id="349" r:id="rId65"/>
    <p:sldId id="344" r:id="rId66"/>
    <p:sldId id="345" r:id="rId67"/>
    <p:sldId id="380" r:id="rId68"/>
    <p:sldId id="263" r:id="rId6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860" autoAdjust="0"/>
    <p:restoredTop sz="94743" autoAdjust="0"/>
  </p:normalViewPr>
  <p:slideViewPr>
    <p:cSldViewPr>
      <p:cViewPr varScale="1">
        <p:scale>
          <a:sx n="84" d="100"/>
          <a:sy n="84" d="100"/>
        </p:scale>
        <p:origin x="51" y="93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0" d="100"/>
        <a:sy n="6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71DD715-A277-43F8-A392-F5C8A170D1F3}" type="doc">
      <dgm:prSet loTypeId="urn:microsoft.com/office/officeart/2005/8/layout/pyramid1" loCatId="pyramid" qsTypeId="urn:microsoft.com/office/officeart/2005/8/quickstyle/3d2" qsCatId="3D" csTypeId="urn:microsoft.com/office/officeart/2005/8/colors/colorful5" csCatId="colorful" phldr="1"/>
      <dgm:spPr/>
    </dgm:pt>
    <dgm:pt modelId="{3D6E10B0-DA38-4173-B129-D75F3ADEAFCE}">
      <dgm:prSet phldrT="[Text]"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Solution Design</a:t>
          </a:r>
        </a:p>
      </dgm:t>
    </dgm:pt>
    <dgm:pt modelId="{44EE9E36-810E-4825-AAF4-BB20816F0FC3}" type="parTrans" cxnId="{535867BD-0BC5-45EB-8C23-A373905D31A6}">
      <dgm:prSet/>
      <dgm:spPr/>
      <dgm:t>
        <a:bodyPr/>
        <a:lstStyle/>
        <a:p>
          <a:endParaRPr lang="en-US"/>
        </a:p>
      </dgm:t>
    </dgm:pt>
    <dgm:pt modelId="{67CD7F0C-2D0F-4476-9555-71B574F4888C}" type="sibTrans" cxnId="{535867BD-0BC5-45EB-8C23-A373905D31A6}">
      <dgm:prSet/>
      <dgm:spPr/>
      <dgm:t>
        <a:bodyPr/>
        <a:lstStyle/>
        <a:p>
          <a:endParaRPr lang="en-US"/>
        </a:p>
      </dgm:t>
    </dgm:pt>
    <dgm:pt modelId="{4E740313-4EC0-45F3-85B6-DFC562148024}">
      <dgm:prSet phldrT="[Text]"/>
      <dgm:spPr>
        <a:solidFill>
          <a:schemeClr val="accent2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Software Architecture</a:t>
          </a:r>
        </a:p>
      </dgm:t>
    </dgm:pt>
    <dgm:pt modelId="{B943129F-2DB6-4833-8AE3-A9AF3FB5B211}" type="parTrans" cxnId="{2301CAF8-9ED9-4523-A9DF-F03B7DBCF782}">
      <dgm:prSet/>
      <dgm:spPr/>
      <dgm:t>
        <a:bodyPr/>
        <a:lstStyle/>
        <a:p>
          <a:endParaRPr lang="en-US"/>
        </a:p>
      </dgm:t>
    </dgm:pt>
    <dgm:pt modelId="{FF1530C3-40A0-4ED8-A554-0197F994E91B}" type="sibTrans" cxnId="{2301CAF8-9ED9-4523-A9DF-F03B7DBCF782}">
      <dgm:prSet/>
      <dgm:spPr/>
      <dgm:t>
        <a:bodyPr/>
        <a:lstStyle/>
        <a:p>
          <a:endParaRPr lang="en-US"/>
        </a:p>
      </dgm:t>
    </dgm:pt>
    <dgm:pt modelId="{15B1BAB1-35AC-40F6-B5FB-BA9143460614}">
      <dgm:prSet phldrT="[Text]"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Software Construction</a:t>
          </a:r>
        </a:p>
      </dgm:t>
    </dgm:pt>
    <dgm:pt modelId="{B1F4E97E-6F79-4682-BDE3-0A01C96A4600}" type="parTrans" cxnId="{BAF53839-8488-421F-8E5F-A15A388E1916}">
      <dgm:prSet/>
      <dgm:spPr/>
      <dgm:t>
        <a:bodyPr/>
        <a:lstStyle/>
        <a:p>
          <a:endParaRPr lang="en-US"/>
        </a:p>
      </dgm:t>
    </dgm:pt>
    <dgm:pt modelId="{93179389-6F86-494A-B8E4-2383BA321B9A}" type="sibTrans" cxnId="{BAF53839-8488-421F-8E5F-A15A388E1916}">
      <dgm:prSet/>
      <dgm:spPr/>
      <dgm:t>
        <a:bodyPr/>
        <a:lstStyle/>
        <a:p>
          <a:endParaRPr lang="en-US"/>
        </a:p>
      </dgm:t>
    </dgm:pt>
    <dgm:pt modelId="{2AC56106-D0EE-4AF6-9169-B99EBFEA2FF7}">
      <dgm:prSet phldrT="[Text]"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Programming Languages</a:t>
          </a:r>
        </a:p>
      </dgm:t>
    </dgm:pt>
    <dgm:pt modelId="{05E1F144-205F-4DD9-A159-D57401B46387}" type="parTrans" cxnId="{848440C2-FC87-4D27-BF35-5CC9CAE621E1}">
      <dgm:prSet/>
      <dgm:spPr/>
      <dgm:t>
        <a:bodyPr/>
        <a:lstStyle/>
        <a:p>
          <a:endParaRPr lang="en-US"/>
        </a:p>
      </dgm:t>
    </dgm:pt>
    <dgm:pt modelId="{3B733763-0199-43CD-99E6-19D7A761AF45}" type="sibTrans" cxnId="{848440C2-FC87-4D27-BF35-5CC9CAE621E1}">
      <dgm:prSet/>
      <dgm:spPr/>
      <dgm:t>
        <a:bodyPr/>
        <a:lstStyle/>
        <a:p>
          <a:endParaRPr lang="en-US"/>
        </a:p>
      </dgm:t>
    </dgm:pt>
    <dgm:pt modelId="{7B32545A-50F1-4DAF-B29F-AA3868699341}" type="pres">
      <dgm:prSet presAssocID="{371DD715-A277-43F8-A392-F5C8A170D1F3}" presName="Name0" presStyleCnt="0">
        <dgm:presLayoutVars>
          <dgm:dir/>
          <dgm:animLvl val="lvl"/>
          <dgm:resizeHandles val="exact"/>
        </dgm:presLayoutVars>
      </dgm:prSet>
      <dgm:spPr/>
    </dgm:pt>
    <dgm:pt modelId="{6F730215-8586-4EFF-BE7F-8EA3B75878E0}" type="pres">
      <dgm:prSet presAssocID="{3D6E10B0-DA38-4173-B129-D75F3ADEAFCE}" presName="Name8" presStyleCnt="0"/>
      <dgm:spPr/>
    </dgm:pt>
    <dgm:pt modelId="{CDC561A2-855D-4A09-B68D-D99CFA051007}" type="pres">
      <dgm:prSet presAssocID="{3D6E10B0-DA38-4173-B129-D75F3ADEAFCE}" presName="level" presStyleLbl="node1" presStyleIdx="0" presStyleCnt="4" custLinFactNeighborY="-5455">
        <dgm:presLayoutVars>
          <dgm:chMax val="1"/>
          <dgm:bulletEnabled val="1"/>
        </dgm:presLayoutVars>
      </dgm:prSet>
      <dgm:spPr/>
    </dgm:pt>
    <dgm:pt modelId="{FD77C6CE-3843-4F21-898B-CE98A1D58742}" type="pres">
      <dgm:prSet presAssocID="{3D6E10B0-DA38-4173-B129-D75F3ADEAFCE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560DAAC4-E89F-468D-873E-D8F74853F6D5}" type="pres">
      <dgm:prSet presAssocID="{4E740313-4EC0-45F3-85B6-DFC562148024}" presName="Name8" presStyleCnt="0"/>
      <dgm:spPr/>
    </dgm:pt>
    <dgm:pt modelId="{5F2A9147-1315-48AC-B2CA-D3AAFA1B4AE9}" type="pres">
      <dgm:prSet presAssocID="{4E740313-4EC0-45F3-85B6-DFC562148024}" presName="level" presStyleLbl="node1" presStyleIdx="1" presStyleCnt="4">
        <dgm:presLayoutVars>
          <dgm:chMax val="1"/>
          <dgm:bulletEnabled val="1"/>
        </dgm:presLayoutVars>
      </dgm:prSet>
      <dgm:spPr/>
    </dgm:pt>
    <dgm:pt modelId="{6BA445C3-09BC-4B9D-83F4-2ADE64BEA6EF}" type="pres">
      <dgm:prSet presAssocID="{4E740313-4EC0-45F3-85B6-DFC562148024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F9A09E39-E96F-4928-BD63-FF9C7E721930}" type="pres">
      <dgm:prSet presAssocID="{15B1BAB1-35AC-40F6-B5FB-BA9143460614}" presName="Name8" presStyleCnt="0"/>
      <dgm:spPr/>
    </dgm:pt>
    <dgm:pt modelId="{30E725AF-4566-4D9D-91F6-5C78B60EA288}" type="pres">
      <dgm:prSet presAssocID="{15B1BAB1-35AC-40F6-B5FB-BA9143460614}" presName="level" presStyleLbl="node1" presStyleIdx="2" presStyleCnt="4">
        <dgm:presLayoutVars>
          <dgm:chMax val="1"/>
          <dgm:bulletEnabled val="1"/>
        </dgm:presLayoutVars>
      </dgm:prSet>
      <dgm:spPr/>
    </dgm:pt>
    <dgm:pt modelId="{95CC8D2C-7535-4BA7-9F96-A4E1A09C5A4C}" type="pres">
      <dgm:prSet presAssocID="{15B1BAB1-35AC-40F6-B5FB-BA9143460614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037E619A-3C34-40D1-B928-57510701FE06}" type="pres">
      <dgm:prSet presAssocID="{2AC56106-D0EE-4AF6-9169-B99EBFEA2FF7}" presName="Name8" presStyleCnt="0"/>
      <dgm:spPr/>
    </dgm:pt>
    <dgm:pt modelId="{13B434C2-FF99-4ACD-9842-BC262D7527CD}" type="pres">
      <dgm:prSet presAssocID="{2AC56106-D0EE-4AF6-9169-B99EBFEA2FF7}" presName="level" presStyleLbl="node1" presStyleIdx="3" presStyleCnt="4">
        <dgm:presLayoutVars>
          <dgm:chMax val="1"/>
          <dgm:bulletEnabled val="1"/>
        </dgm:presLayoutVars>
      </dgm:prSet>
      <dgm:spPr/>
    </dgm:pt>
    <dgm:pt modelId="{A8342F62-B8F2-4D6A-84E4-A090ADC5DE39}" type="pres">
      <dgm:prSet presAssocID="{2AC56106-D0EE-4AF6-9169-B99EBFEA2FF7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A371FD35-A462-40C0-823F-0018760B3CC2}" type="presOf" srcId="{4E740313-4EC0-45F3-85B6-DFC562148024}" destId="{6BA445C3-09BC-4B9D-83F4-2ADE64BEA6EF}" srcOrd="1" destOrd="0" presId="urn:microsoft.com/office/officeart/2005/8/layout/pyramid1"/>
    <dgm:cxn modelId="{E75BFB89-24C8-4DE1-AE3C-57E5A627ADF0}" type="presOf" srcId="{4E740313-4EC0-45F3-85B6-DFC562148024}" destId="{5F2A9147-1315-48AC-B2CA-D3AAFA1B4AE9}" srcOrd="0" destOrd="0" presId="urn:microsoft.com/office/officeart/2005/8/layout/pyramid1"/>
    <dgm:cxn modelId="{5F84E40D-97C2-4803-9C5C-EEA459061169}" type="presOf" srcId="{371DD715-A277-43F8-A392-F5C8A170D1F3}" destId="{7B32545A-50F1-4DAF-B29F-AA3868699341}" srcOrd="0" destOrd="0" presId="urn:microsoft.com/office/officeart/2005/8/layout/pyramid1"/>
    <dgm:cxn modelId="{848440C2-FC87-4D27-BF35-5CC9CAE621E1}" srcId="{371DD715-A277-43F8-A392-F5C8A170D1F3}" destId="{2AC56106-D0EE-4AF6-9169-B99EBFEA2FF7}" srcOrd="3" destOrd="0" parTransId="{05E1F144-205F-4DD9-A159-D57401B46387}" sibTransId="{3B733763-0199-43CD-99E6-19D7A761AF45}"/>
    <dgm:cxn modelId="{D2CF9AAB-1E77-46BB-BA80-F8010999444F}" type="presOf" srcId="{15B1BAB1-35AC-40F6-B5FB-BA9143460614}" destId="{30E725AF-4566-4D9D-91F6-5C78B60EA288}" srcOrd="0" destOrd="0" presId="urn:microsoft.com/office/officeart/2005/8/layout/pyramid1"/>
    <dgm:cxn modelId="{138AFB1A-3513-4F52-ABB1-F1FB6226F51B}" type="presOf" srcId="{2AC56106-D0EE-4AF6-9169-B99EBFEA2FF7}" destId="{A8342F62-B8F2-4D6A-84E4-A090ADC5DE39}" srcOrd="1" destOrd="0" presId="urn:microsoft.com/office/officeart/2005/8/layout/pyramid1"/>
    <dgm:cxn modelId="{78E6B75D-265D-43A5-946F-B6ABBC3EF2CF}" type="presOf" srcId="{2AC56106-D0EE-4AF6-9169-B99EBFEA2FF7}" destId="{13B434C2-FF99-4ACD-9842-BC262D7527CD}" srcOrd="0" destOrd="0" presId="urn:microsoft.com/office/officeart/2005/8/layout/pyramid1"/>
    <dgm:cxn modelId="{2301CAF8-9ED9-4523-A9DF-F03B7DBCF782}" srcId="{371DD715-A277-43F8-A392-F5C8A170D1F3}" destId="{4E740313-4EC0-45F3-85B6-DFC562148024}" srcOrd="1" destOrd="0" parTransId="{B943129F-2DB6-4833-8AE3-A9AF3FB5B211}" sibTransId="{FF1530C3-40A0-4ED8-A554-0197F994E91B}"/>
    <dgm:cxn modelId="{377A241A-F76D-483F-8282-2038717D25F1}" type="presOf" srcId="{3D6E10B0-DA38-4173-B129-D75F3ADEAFCE}" destId="{FD77C6CE-3843-4F21-898B-CE98A1D58742}" srcOrd="1" destOrd="0" presId="urn:microsoft.com/office/officeart/2005/8/layout/pyramid1"/>
    <dgm:cxn modelId="{BAF53839-8488-421F-8E5F-A15A388E1916}" srcId="{371DD715-A277-43F8-A392-F5C8A170D1F3}" destId="{15B1BAB1-35AC-40F6-B5FB-BA9143460614}" srcOrd="2" destOrd="0" parTransId="{B1F4E97E-6F79-4682-BDE3-0A01C96A4600}" sibTransId="{93179389-6F86-494A-B8E4-2383BA321B9A}"/>
    <dgm:cxn modelId="{27FDA5B6-274F-4923-BA29-09FF6AF77C54}" type="presOf" srcId="{3D6E10B0-DA38-4173-B129-D75F3ADEAFCE}" destId="{CDC561A2-855D-4A09-B68D-D99CFA051007}" srcOrd="0" destOrd="0" presId="urn:microsoft.com/office/officeart/2005/8/layout/pyramid1"/>
    <dgm:cxn modelId="{FFC2EDF9-77D6-4538-A541-64737007D6BF}" type="presOf" srcId="{15B1BAB1-35AC-40F6-B5FB-BA9143460614}" destId="{95CC8D2C-7535-4BA7-9F96-A4E1A09C5A4C}" srcOrd="1" destOrd="0" presId="urn:microsoft.com/office/officeart/2005/8/layout/pyramid1"/>
    <dgm:cxn modelId="{535867BD-0BC5-45EB-8C23-A373905D31A6}" srcId="{371DD715-A277-43F8-A392-F5C8A170D1F3}" destId="{3D6E10B0-DA38-4173-B129-D75F3ADEAFCE}" srcOrd="0" destOrd="0" parTransId="{44EE9E36-810E-4825-AAF4-BB20816F0FC3}" sibTransId="{67CD7F0C-2D0F-4476-9555-71B574F4888C}"/>
    <dgm:cxn modelId="{5E994CD4-0CE2-4994-B1B3-C8A6AFA93BDF}" type="presParOf" srcId="{7B32545A-50F1-4DAF-B29F-AA3868699341}" destId="{6F730215-8586-4EFF-BE7F-8EA3B75878E0}" srcOrd="0" destOrd="0" presId="urn:microsoft.com/office/officeart/2005/8/layout/pyramid1"/>
    <dgm:cxn modelId="{0F254EB1-6CD5-430D-B86D-8BAA6A7E7B97}" type="presParOf" srcId="{6F730215-8586-4EFF-BE7F-8EA3B75878E0}" destId="{CDC561A2-855D-4A09-B68D-D99CFA051007}" srcOrd="0" destOrd="0" presId="urn:microsoft.com/office/officeart/2005/8/layout/pyramid1"/>
    <dgm:cxn modelId="{CDFA088C-A584-403F-BCCE-306230DB55AC}" type="presParOf" srcId="{6F730215-8586-4EFF-BE7F-8EA3B75878E0}" destId="{FD77C6CE-3843-4F21-898B-CE98A1D58742}" srcOrd="1" destOrd="0" presId="urn:microsoft.com/office/officeart/2005/8/layout/pyramid1"/>
    <dgm:cxn modelId="{10AC4243-E566-4541-8F32-5849759F864C}" type="presParOf" srcId="{7B32545A-50F1-4DAF-B29F-AA3868699341}" destId="{560DAAC4-E89F-468D-873E-D8F74853F6D5}" srcOrd="1" destOrd="0" presId="urn:microsoft.com/office/officeart/2005/8/layout/pyramid1"/>
    <dgm:cxn modelId="{D613E8A2-3491-41A0-9E00-54D08E14F4C9}" type="presParOf" srcId="{560DAAC4-E89F-468D-873E-D8F74853F6D5}" destId="{5F2A9147-1315-48AC-B2CA-D3AAFA1B4AE9}" srcOrd="0" destOrd="0" presId="urn:microsoft.com/office/officeart/2005/8/layout/pyramid1"/>
    <dgm:cxn modelId="{B96162D3-B7EB-40C0-B207-CAE320C3C86E}" type="presParOf" srcId="{560DAAC4-E89F-468D-873E-D8F74853F6D5}" destId="{6BA445C3-09BC-4B9D-83F4-2ADE64BEA6EF}" srcOrd="1" destOrd="0" presId="urn:microsoft.com/office/officeart/2005/8/layout/pyramid1"/>
    <dgm:cxn modelId="{E2492135-B2F1-4D9D-849D-59F22DB5EF7A}" type="presParOf" srcId="{7B32545A-50F1-4DAF-B29F-AA3868699341}" destId="{F9A09E39-E96F-4928-BD63-FF9C7E721930}" srcOrd="2" destOrd="0" presId="urn:microsoft.com/office/officeart/2005/8/layout/pyramid1"/>
    <dgm:cxn modelId="{DC132BE7-E49C-40BA-A2C2-FD97518E294F}" type="presParOf" srcId="{F9A09E39-E96F-4928-BD63-FF9C7E721930}" destId="{30E725AF-4566-4D9D-91F6-5C78B60EA288}" srcOrd="0" destOrd="0" presId="urn:microsoft.com/office/officeart/2005/8/layout/pyramid1"/>
    <dgm:cxn modelId="{3A0957C4-6D40-475F-BF0A-7B41BB233CE9}" type="presParOf" srcId="{F9A09E39-E96F-4928-BD63-FF9C7E721930}" destId="{95CC8D2C-7535-4BA7-9F96-A4E1A09C5A4C}" srcOrd="1" destOrd="0" presId="urn:microsoft.com/office/officeart/2005/8/layout/pyramid1"/>
    <dgm:cxn modelId="{9A286D4A-D277-4D16-A334-3A1934B65D05}" type="presParOf" srcId="{7B32545A-50F1-4DAF-B29F-AA3868699341}" destId="{037E619A-3C34-40D1-B928-57510701FE06}" srcOrd="3" destOrd="0" presId="urn:microsoft.com/office/officeart/2005/8/layout/pyramid1"/>
    <dgm:cxn modelId="{9120527A-FD98-4482-9026-3FC1A4686D0F}" type="presParOf" srcId="{037E619A-3C34-40D1-B928-57510701FE06}" destId="{13B434C2-FF99-4ACD-9842-BC262D7527CD}" srcOrd="0" destOrd="0" presId="urn:microsoft.com/office/officeart/2005/8/layout/pyramid1"/>
    <dgm:cxn modelId="{B6828230-3A4A-4542-A153-4B44F8474513}" type="presParOf" srcId="{037E619A-3C34-40D1-B928-57510701FE06}" destId="{A8342F62-B8F2-4D6A-84E4-A090ADC5DE39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DC561A2-855D-4A09-B68D-D99CFA051007}">
      <dsp:nvSpPr>
        <dsp:cNvPr id="0" name=""/>
        <dsp:cNvSpPr/>
      </dsp:nvSpPr>
      <dsp:spPr>
        <a:xfrm>
          <a:off x="3200400" y="0"/>
          <a:ext cx="2133600" cy="1219200"/>
        </a:xfrm>
        <a:prstGeom prst="trapezoid">
          <a:avLst>
            <a:gd name="adj" fmla="val 875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>
              <a:solidFill>
                <a:schemeClr val="bg1"/>
              </a:solidFill>
            </a:rPr>
            <a:t>Solution Design</a:t>
          </a:r>
        </a:p>
      </dsp:txBody>
      <dsp:txXfrm>
        <a:off x="3200400" y="0"/>
        <a:ext cx="2133600" cy="1219200"/>
      </dsp:txXfrm>
    </dsp:sp>
    <dsp:sp modelId="{5F2A9147-1315-48AC-B2CA-D3AAFA1B4AE9}">
      <dsp:nvSpPr>
        <dsp:cNvPr id="0" name=""/>
        <dsp:cNvSpPr/>
      </dsp:nvSpPr>
      <dsp:spPr>
        <a:xfrm>
          <a:off x="2133600" y="1219199"/>
          <a:ext cx="4267200" cy="1219200"/>
        </a:xfrm>
        <a:prstGeom prst="trapezoid">
          <a:avLst>
            <a:gd name="adj" fmla="val 87500"/>
          </a:avLst>
        </a:prstGeom>
        <a:solidFill>
          <a:schemeClr val="accent2">
            <a:lumMod val="60000"/>
            <a:lumOff val="40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>
              <a:solidFill>
                <a:schemeClr val="tx1"/>
              </a:solidFill>
            </a:rPr>
            <a:t>Software Architecture</a:t>
          </a:r>
        </a:p>
      </dsp:txBody>
      <dsp:txXfrm>
        <a:off x="2880359" y="1219199"/>
        <a:ext cx="2773680" cy="1219200"/>
      </dsp:txXfrm>
    </dsp:sp>
    <dsp:sp modelId="{30E725AF-4566-4D9D-91F6-5C78B60EA288}">
      <dsp:nvSpPr>
        <dsp:cNvPr id="0" name=""/>
        <dsp:cNvSpPr/>
      </dsp:nvSpPr>
      <dsp:spPr>
        <a:xfrm>
          <a:off x="1066800" y="2438399"/>
          <a:ext cx="6400799" cy="1219200"/>
        </a:xfrm>
        <a:prstGeom prst="trapezoid">
          <a:avLst>
            <a:gd name="adj" fmla="val 87500"/>
          </a:avLst>
        </a:prstGeom>
        <a:gradFill rotWithShape="0">
          <a:gsLst>
            <a:gs pos="0">
              <a:schemeClr val="accent5">
                <a:hueOff val="-6622584"/>
                <a:satOff val="26541"/>
                <a:lumOff val="5752"/>
                <a:alphaOff val="0"/>
                <a:shade val="51000"/>
                <a:satMod val="130000"/>
              </a:schemeClr>
            </a:gs>
            <a:gs pos="80000">
              <a:schemeClr val="accent5">
                <a:hueOff val="-6622584"/>
                <a:satOff val="26541"/>
                <a:lumOff val="5752"/>
                <a:alphaOff val="0"/>
                <a:shade val="93000"/>
                <a:satMod val="130000"/>
              </a:schemeClr>
            </a:gs>
            <a:gs pos="100000">
              <a:schemeClr val="accent5">
                <a:hueOff val="-6622584"/>
                <a:satOff val="26541"/>
                <a:lumOff val="5752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>
              <a:solidFill>
                <a:schemeClr val="tx1"/>
              </a:solidFill>
            </a:rPr>
            <a:t>Software Construction</a:t>
          </a:r>
        </a:p>
      </dsp:txBody>
      <dsp:txXfrm>
        <a:off x="2186939" y="2438399"/>
        <a:ext cx="4160520" cy="1219200"/>
      </dsp:txXfrm>
    </dsp:sp>
    <dsp:sp modelId="{13B434C2-FF99-4ACD-9842-BC262D7527CD}">
      <dsp:nvSpPr>
        <dsp:cNvPr id="0" name=""/>
        <dsp:cNvSpPr/>
      </dsp:nvSpPr>
      <dsp:spPr>
        <a:xfrm>
          <a:off x="0" y="3657600"/>
          <a:ext cx="8534400" cy="1219200"/>
        </a:xfrm>
        <a:prstGeom prst="trapezoid">
          <a:avLst>
            <a:gd name="adj" fmla="val 87500"/>
          </a:avLst>
        </a:prstGeom>
        <a:gradFill rotWithShape="0">
          <a:gsLst>
            <a:gs pos="0">
              <a:schemeClr val="accent5">
                <a:hueOff val="-9933876"/>
                <a:satOff val="39811"/>
                <a:lumOff val="8628"/>
                <a:alphaOff val="0"/>
                <a:shade val="51000"/>
                <a:satMod val="130000"/>
              </a:schemeClr>
            </a:gs>
            <a:gs pos="80000">
              <a:schemeClr val="accent5">
                <a:hueOff val="-9933876"/>
                <a:satOff val="39811"/>
                <a:lumOff val="8628"/>
                <a:alphaOff val="0"/>
                <a:shade val="93000"/>
                <a:satMod val="130000"/>
              </a:schemeClr>
            </a:gs>
            <a:gs pos="100000">
              <a:schemeClr val="accent5">
                <a:hueOff val="-9933876"/>
                <a:satOff val="39811"/>
                <a:lumOff val="8628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>
              <a:solidFill>
                <a:schemeClr val="tx1"/>
              </a:solidFill>
            </a:rPr>
            <a:t>Programming Languages</a:t>
          </a:r>
        </a:p>
      </dsp:txBody>
      <dsp:txXfrm>
        <a:off x="1493519" y="3657600"/>
        <a:ext cx="5547360" cy="12192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9-28T14:13:24.941"/>
    </inkml:context>
    <inkml:brush xml:id="br0">
      <inkml:brushProperty name="width" value="0.02646" units="cm"/>
      <inkml:brushProperty name="height" value="0.02646" units="cm"/>
      <inkml:brushProperty name="color" value="#ED1C24"/>
    </inkml:brush>
  </inkml:definitions>
  <inkml:trace contextRef="#ctx0" brushRef="#br0">20023 14364 7040,'5'-39'2720,"-5"11"-1472,5-11-672,-5 25 736,0-3-384,0-2-64,0 2-320,0 6-64,0 11-288,0 8 0,0 15 32,0 13 255,0 19 65,0 10-64,0 7-32,0 6-256,0-3-128,4-1-32,0 1 32,1 3 32,0 5 96,-2-5-96,1-11-64,6-14-576,-2-5-288,-3-12-128,-1-5-63,1-15-65,-5-9 32,0-7 64,-5-7 160,-4-12-480,1-18-160,-6 2-1344</inkml:trace>
  <inkml:trace contextRef="#ctx0" brushRef="#br0" timeOffset="1625">21516 14601 4480,'23'0'1760,"-23"0"-960,5 4-928,-14-3 32,-3 6 0,8-7-960,-3 0-384,2-4-128,2-5 64</inkml:trace>
  <inkml:trace contextRef="#ctx0" brushRef="#br0" timeOffset="853">19981 14619 3072,'-5'-3'1216,"1"3"-640,8-5-256,-4 5 448,0 0-64,0 0 32,0 0 96,0 0 32,0 0-448,0 11 384,0 2 224,-4-1 192,4-1 128,0 6-192,-4-6 32,-1 1-129,0-5 1,1-3-224,4 1-128,-9-10 32,14-10 0,3-9-128,10-4 32,5-6-224,7-10 0,14-15-192,5 0-64,8 5 0,0 7 32,0 8-96,-3 6-64,3 13 64,-5 14 64,-8 17-128,-8 20-96,-15 25 160,-21 6 96,-9 5-96,-16 8-64,-16-16 0,-6-5 32,-15-2 96,0-5 64,5-8-32,8-8-32,10-8-96,3-3 32,6-4-128,8-5 0,5-3 32,3-4 0,10 1 0,4-5 64,0 0-96,8 0 0,2-5 32,7-2 0,0-1 0,18-3 64,1-2 32,8-7 32,8-8-160,5-2-32,5-2 32,-5 9 64,-4 7-64,-3 8-64,-6 19-160,-10 9 0,-7 13 64,-13 9 96,-14 14 64,-14 14 32,-9 0 128,-7-7 64,-10-3-64,-8-13-96,-1-5 64,5-3 0,0-14-192,-5-6 0,15-4-544,6-7-192,12 1-288,11-9-64,10-4-320,3-1-160,10 2-671,3-2-193,7 2-1888</inkml:trace>
  <inkml:trace contextRef="#ctx0" brushRef="#br0" timeOffset="2577">20774 15113 5632,'-10'8'2112,"10"21"-1152,-3-10-352,3-10 672,3 3-224,2-4 0,4-2-32,5 11 0,0-8-544,12-1 128,1-8 127,9 0 33,4-8 32,4-18-192,1-5-32,0-4-128,-4-2-32,-1-8-320,-8 2-32,-14 3-128,-5 9 0,-13 6-160,-9 5-96,-9 5-32,-10 10 32,-6 10 128,-3 15 32,-3 6 96,-1 14 32,1 13 32,9-5 64,9-1-32,4-2-32,18-5 32,5-3 32,8-11-32,9-4-32,4-7 96,10-3 0,4 1-32,5-7 32,5-1 64,-6-2 128,-2-3-64,-2 0-64,-4 0-64,-10 0-96,-8-3-320,-4-2-192,-10-6-1600,-4-1-671,0-8-1889</inkml:trace>
  <inkml:trace contextRef="#ctx0" brushRef="#br0" timeOffset="3346">21724 14956 10368,'27'-59'3872,"-14"42"-2112,-3-3-1281,-7 17 929,-3-2-576,-8 5-64,-10 8-384,-9 9-160,-16 11-128,-6 6 0,-3 19 64,-2-2 0,5-3 0,5-8-96,13-9 32,15-3-64,11-5 64,13-11 0,15-7 32,21-10-64,5 1-64,11 4 32,2 0 32,-3 9 160,-7 5 192,-13 14-96,-8 8 64,-3 4-224,-20 0-96,-13-1 32,-13 1 0,-13-4 32,-3-8 0,-7-8 0,-3-9 64,10-8-448,8-6-224,11-5-608,12-4-256,11 1-224,10-9-64,8-8-319,5 0-129,0 0-608,5-3-256,2-9 32</inkml:trace>
  <inkml:trace contextRef="#ctx0" brushRef="#br0" timeOffset="3802">22432 14843 11392,'-97'27'4224,"35"-5"-2305,-36 5-1311,80-19 1024,-47 0-768,-10 0-160,0-2-416,4 2-128,5-3-96,5-5-1664,9-5-672,11-3-3327</inkml:trace>
  <inkml:trace contextRef="#ctx0" brushRef="#br0" timeOffset="3646">22204 14500 6912,'81'-160'2624,"-63"121"-1408,-2 3-288,-6 28 896,3 8-864,-5 13-288,2 13-224,-5 38 0,-10 11-224,-5 10 223,-3 1 97,-8 0-224,-10 12-96,4 2-128,4-15-96,5-10 448,10-12 160,13-9-32,11-15 0,12-3-64,7-13 96,9-7-64,5 1 32,14-2-224,-1-2-128,0-10-128,-4-3-96,-6-3-64,3-10 32,-6-2-896,-10-21-320,-18-23-2080,-16-8-863,-5-3-577</inkml:trace>
  <inkml:trace contextRef="#ctx0" brushRef="#br0" timeOffset="11885">31187 15528 12928,'13'-18'4831,"-3"10"-2623,3 5-2432,-8 3 768,-5 0-352,0 0 32,-5 0-192,-3 0-32,-2 0 0,2 0 0,-2 3 0,7 5 0,3 7 0,8 4 0,5 3 64,5 1 32,0-4 96,0-6 192,-2 3 64,2-8-96,-4-8 32,-5-8-224,-5-3-96,-8-4-32,-9 1-32,-5-2-96,-5 8 64,2 5-32,-2 6-64,5 5 0,2 3 96,1 5-64,7-3 32,8 0 256,4-7 128,5-1 192,4-5 64,0-8-160,5-8-96,0-2-32,0-1 32,-5 1-160,0 4-96,-3-2 32,-7 8 0,-3 5-192,0 3-64,-3 3-32,-2 5 128,0 0 96,0 0 64,-3-5-32,0-3-64,-2-3 160,2-5 32,3-3-64,0-1-32,2 6-320,-2-2-160,-3 3-2624,3 13-1216,-13-11-1855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9-28T14:13:29.837"/>
    </inkml:context>
    <inkml:brush xml:id="br0">
      <inkml:brushProperty name="width" value="0.02646" units="cm"/>
      <inkml:brushProperty name="height" value="0.02646" units="cm"/>
      <inkml:brushProperty name="color" value="#ED1C24"/>
    </inkml:brush>
  </inkml:definitions>
  <inkml:trace contextRef="#ctx0" brushRef="#br0">23747 14028 10496,'3'-5'3936,"2"21"-2112,5 43-1856,-7-34 799,-3 9-31,-3 14 192,-2 11-320,-5 16-32,-3 0-320,0-1-96,-1 5-32,-4-12-64,5-3 32,5-13 0,-2 11 32,-3-1-64,10 13 32,3-10-128,3-2 0,7-7 32,-2-4 64,5-3-32,0-6 64,5-5-64,1-10 64,2-7 0,2-3 96,0-14 96,3-3 160,0 0 160,10-3 96,-1-6-96,9-2-32,5-6-128,19-2 32,-6-4-128,-5-10-32,1-1-192,-9-6-32,-9 7-32,-9 5-64,-13 2-832,-13 2-320,-15 4-1536,-16 5-608,-14 2-2719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9-28T14:13:30.798"/>
    </inkml:context>
    <inkml:brush xml:id="br0">
      <inkml:brushProperty name="width" value="0.02646" units="cm"/>
      <inkml:brushProperty name="height" value="0.02646" units="cm"/>
      <inkml:brushProperty name="color" value="#ED1C24"/>
    </inkml:brush>
  </inkml:definitions>
  <inkml:trace contextRef="#ctx0" brushRef="#br0">25104 14061 10112,'18'-39'3776,"-10"42"-2048,5 5-1952,-3 15 608,-2 10-64,2 10 191,-2 12 33,-3 20-32,0 7-256,-1-3-96,-4 8-32,0-4 0,0-9 0,0 1-64,4-7 32,1 14-64,-1-10 64,6-10-1184,-2-7-479,2-7-481,-2-9-192,0-7-1568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9-28T14:13:31.164"/>
    </inkml:context>
    <inkml:brush xml:id="br0">
      <inkml:brushProperty name="width" value="0.02646" units="cm"/>
      <inkml:brushProperty name="height" value="0.02646" units="cm"/>
      <inkml:brushProperty name="color" value="#ED1C24"/>
    </inkml:brush>
  </inkml:definitions>
  <inkml:trace contextRef="#ctx0" brushRef="#br0">25522 14066 9728,'18'-51'3584,"-13"48"-1920,3 15-1792,5-4 576,-3 23-192,-2 17 0,-3 14 128,-10 30 95,0 6-255,-8 5-64,0 0-32,0-1 0,0 13 0,-1-5-64,5-7 32,5-4 64,4-8 64,0-8-96,4-12-32,5-12-544,0-6-224,1-14-543,6-19-2721,2-14-1536,8-6 1696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9-28T14:13:31.504"/>
    </inkml:context>
    <inkml:brush xml:id="br0">
      <inkml:brushProperty name="width" value="0.02646" units="cm"/>
      <inkml:brushProperty name="height" value="0.02646" units="cm"/>
      <inkml:brushProperty name="color" value="#ED1C24"/>
    </inkml:brush>
  </inkml:definitions>
  <inkml:trace contextRef="#ctx0" brushRef="#br0">26089 14475 9088,'36'-26'3424,"-28"52"-1856,2 30-1408,-10-25 768,-10 13-448,-3 7-32,-23 8-128,-8 0-33,-19 0-159,-3 8-32,-14 0 32,9-8 0,9-8 0,12-12-160,19-2 32,23-10 64,29-4 96,16 5 480,20-4 224,10-1 352,9 5 96,-1 0-128,14-5 0,-13 2-384,-9-6-96,-9-4-288,-19-3-96,-13-12-160,-13 0-64,-26-7-1312,-13-6-608,-13-2-2336,-19-9-927,-9-3-97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9-28T14:13:32.897"/>
    </inkml:context>
    <inkml:brush xml:id="br0">
      <inkml:brushProperty name="width" value="0.02646" units="cm"/>
      <inkml:brushProperty name="height" value="0.02646" units="cm"/>
      <inkml:brushProperty name="color" value="#ED1C24"/>
    </inkml:brush>
  </inkml:definitions>
  <inkml:trace contextRef="#ctx0" brushRef="#br0">27160 14528 7552,'5'-135'2880,"-2"91"-1536,2-10-288,0 37 1056,-1 2-385,5 2-127,0 13-832,0 17-384,-1 14-256,2 28 160,-7 13 128,-6 11 0,-2 4 64,-5 3-256,-2 9-128,-2 5 0,6-6 0,-2-2 32,7-9 0,3-8-64,3-16-64,2-8 32,4-12-32,-5-10-448,1-10-96,0-7-128,-5-8-96,0-8 0,0 0 0,-5 0 0,0-4 0,-3-8-351,-2 4-161,2 0 352,0-7 128,-2 10 480,5-7 192,2 4 992,11 0 1376,5 5-161,10 6-127,8-6-128,13-1-128,8 0 64,15 0-320,21-1-192,5-1-416,0-2-96,-5-4-384,-9-1-128,-8-2-64,-14-1 32,-8-4-160,-15 0-32,-11 0-416,-9-3-160,-19 4-736,-13-6-352,-9 2-416,-12 3-64,-10 12-320,-16 5-127,-2-2-2561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9-28T14:13:34.573"/>
    </inkml:context>
    <inkml:brush xml:id="br0">
      <inkml:brushProperty name="width" value="0.02646" units="cm"/>
      <inkml:brushProperty name="height" value="0.02646" units="cm"/>
      <inkml:brushProperty name="color" value="#ED1C24"/>
    </inkml:brush>
  </inkml:definitions>
  <inkml:trace contextRef="#ctx0" brushRef="#br0">29143 14419 9728,'38'-102'3584,"-15"67"-1920,3 0-1440,-13 27 832,-3 0-481,-2 8-63,2 16-384,-10 15-64,-5 28-64,-5 11 352,-3 8 160,-8 6-64,-5-6 64,-1 3-224,-17-2-32,6 7-64,-1-8-32,3-10-192,10-10 32,4-11 64,9-7 96,5-5-480,3-12-256,10-3-64,3-4-32,9-7 32,5-6 64,0-10 96,-4-9 65,-5-23-33,0-17-32,-5-2 32,1-12 96,0-17 64,3-19 96,1-4 192,5 16 128,5 16 608,3 19 224,4 23-352,6 25-97,7 33-127,1 26 0,4 7 288,-1 4 192,2 3 32,7 5 32,-3 0-96,-1 11-32,-4-11-256,1-9-64,-2-7-224,-7-7-96,-6-8 0,1-2-32,-9-14 0,-3-4 0,-5-4-864,-5-4-352,-8-5-512,-10-6-160,-13-5-608,-13-4-159,-25-32-2113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9-28T14:13:30.545"/>
    </inkml:context>
    <inkml:brush xml:id="br0">
      <inkml:brushProperty name="width" value="0.02646" units="cm"/>
      <inkml:brushProperty name="height" value="0.02646" units="cm"/>
      <inkml:brushProperty name="color" value="#ED1C24"/>
    </inkml:brush>
  </inkml:definitions>
  <inkml:trace contextRef="#ctx0" brushRef="#br0">24195 14811 8704,'-10'17'3328,"7"-6"-1792,-2 2-1152,5-10 768,0 1-192,0-4 63,0 0-95,18 0 0,8 0-512,5-7 160,4-1 160,9-8-448,8-13-160,5 1-32,9-3 0,-9-1-32,0 3 32,-4 10-128,-5 7 0,0 16 32,-7 12 0,-7 16-96,-4 8 64,-11 4 32,-11 3 0,1 1 64,-14 5 96,-3-7-64,-1-9-64,-9-12 128,2-22-160,-2-6-64,0-14-256,0-6-128,0-2-192,-8 2 0,-5 6-64,0 6-64,1 6 288,-1 10 128,0 9 224,5 12 64,5 1-32,6 22 64,7-6 160,3-3 160,10-4 480,3-4 288,10-9 96,10 2 64,6-10-352,1-2-224,4-10-96,2-3 64,3 0-224,-1 0 32,-8-3-256,-4-2-96,-9 2-192,-1-2 0,-7 1-1216,-14-4-512,-9-12-1696,-9-19-607,1-4-865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9-28T14:13:33.932"/>
    </inkml:context>
    <inkml:brush xml:id="br0">
      <inkml:brushProperty name="width" value="0.02646" units="cm"/>
      <inkml:brushProperty name="height" value="0.02646" units="cm"/>
      <inkml:brushProperty name="color" value="#ED1C24"/>
    </inkml:brush>
  </inkml:definitions>
  <inkml:trace contextRef="#ctx0" brushRef="#br0">26827 14712 10752,'18'-12'4032,"0"-1"-2177,13-2-1183,-9 10 1120,9-3-544,5-4-160,3-3-544,6-2-256,-1-11-192,0-6 0,-3-7 0,-1 14-128,-1 2 32,-3 2 0,0 3 0,-1 8-96,6 4 0,-7 0-32,20 5 96,-4 3 0,-6 0 96,-5 0-32,-3 0-32,-1 0-64,-4-5 32,0 2 96,-5-2 32,2-4 32,-6 3 0,1-3-160,-7 4 32,-1 2-64,-2 3-64,0 0 0,0 3 96,0 5-64,5 13-32,4 7 160,1 3 32,-2 9 128,7 4 96,-2 8 64,0-1 32,1-3 0,1 5 0,6 1-128,2 3 0,0-1-32,-1 15 96,1-3-32,3-9 0,-3-8-160,0-3-32,-6 9 32,-2-17 0,-7-1 0,-3-4 0,5-7-64,-10-3-64,0-5 96,-4-6 64,1 0-64,-7-8 0,2-1 32,-5-5 0,5-25 128,-2-6 0,2-5 32,0-11-32,3-14 0,2-5-64,8-2 32,3 0-64,2-8 0,-1-6-96,4-19-64,-3-2 32,-5 7 32,0 5-192,-5 20 32,-5 15-480,1 11-160,-5 14-1376,-4 16-640,0 7-1184,-4 11-415,0 6-833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9-28T14:13:40.231"/>
    </inkml:context>
    <inkml:brush xml:id="br0">
      <inkml:brushProperty name="width" value="0.02646" units="cm"/>
      <inkml:brushProperty name="height" value="0.02646" units="cm"/>
      <inkml:brushProperty name="color" value="#ED1C24"/>
    </inkml:brush>
  </inkml:definitions>
  <inkml:trace contextRef="#ctx0" brushRef="#br0">30970 10135 7680,'8'-15'2880,"-13"18"-1536,10-29-864,0 23 832</inkml:trace>
  <inkml:trace contextRef="#ctx0" brushRef="#br0" timeOffset="880">31004 10064 15424,'14'-16'1119,"-6"5"-607,2 0-256,-15 2-64,0 13-160,0 1-32,2-2-64,-7 16 0,1-3 64,5 6 64,0 17 96,-1-4 128,5-4 0,0-4 0,5-8 32,8-7 32,1-12-96,-6-17-96,2-8 0,-2-11-32,0-2 0,-3 0 0,0 7 64,-5-4 96,0-4-128,-13 12-32,0 16-128,-2 6-96,-2 10 64,4 17 0,-2 2 32,2 4 0,5 2 64,3-3 32,5 4-32,0-4-64,5-4 96,3-7 64,2-9-64,8-7-64,-1-4 64,-4-11 0,-3-12-128,-5 8-32,-15-17 96,-3 9-96,-5 8 32,-1 5-128,-2 5 32,3 4 0,-9 14 64,9 10 96,5 12 64,3 4-32,10-5-64,0 2 96,5-6 0,5-2 32,3-5 0,5-11-160,9-4 32,-9-4 0,8-9 64,6-10 32,-6-15 96,-3 2-96,-6 7 0,-8-3-96,-13 1-96,-14 8-32,-4 8 0,-6 3 96,2 8 64,-1 8-64,4 14 0,1 6 32,4-1 0,5 0 0,8-1 0,2 1 64,6-3 32,7-10-32,3-2 32,5-12-64,-1-7 64,6-6 0,0-1 32,4-10-64,-6 5 32,-3-7 288,-18-1-352,0 19-128,-8-4-64,-5 12 96,-2 4-32,2 12 32,0-5 64,4-3 64,4 0-32,0-5 64,-3-3 0,3-3 96,5-13-32,5-3 0,0 3-608,-2 8-160,2-7-2464,-5 11-1087,0-3-1025</inkml:trace>
  <inkml:trace contextRef="#ctx0" brushRef="#br0" timeOffset="2179">30943 10892 8448,'25'-19'3232,"14"16"-1728,14-5-1184,-35 5 800,-2-5-192,2 0 95,-5 0-447,-4 0-96,-4 5-288,-5 3-352,-14 3-32,-17 10 64,6 6 128,-6 6 96,5 7 96,5-2 192,3 8 64,5 0-32,4-15 64,4 3 32,2-7-32,6-11-160,2-8-128,4-19-32,-1-3-32,10-10-64,-5-1 32,-13-2 64,0 8 128,0 5-192,-5-2-128,-3 13-160,-2 8 32,-6 11 96,2 3 32,1 8 32,-3 3 0,6 5 64,2-3 32,3-5-32,5 0-64,5-8 96,3-3 0,2-8-32,6-5 32,2-6 0,-6-5 96,6-3-32,0 5 0,-5-5-96,-5 3-64,-11 2-64,-7 1 32,-3 10-32,-5 3-64,2 8 0,-6 0 96,1 3 0,3-3 32,0-2 0,6 2 64,2 0-32,1 0 64,5 0-64,4 6-32,4 2 32,1-2 32,4 6-96,-1 0 0,6 10 32,2-19 0,-1 5 64,6-13 96,-8-6-64,9-13 0,-1-6-96,5-10-32,1-6 32,-9 0 0,-5 5-96,0-13 64,-5 11-32,-26 19-64,-3 10 96,-1 12-64,-4 13-32,5 13 96,-2 1 0,6 5 32,-1-3 0,-3-5 0,11 5 64,2 0 32,8-21 32,8-14 0,7-8-64,1-3-64,11-11 32,-1 3-32,5-5 64,-5 2 32,-4-2-32,-6 5-64,-3 5-128,-3-2-64,-15 5 0,-3 3 128,-14 5-32,0 3 32,0 0 0,1 0 0,3 3-96,0 2-32,6 1 0,2 7 128,2 1 32,8 5 32,0 5 0,8 9 64,2-1-96,2-2-64,11-3 128,-2-24 32,-3 0 192,2 10 96,8-21 0,-2-3 96,0-8-96,-4-8-32,-1 0-288,-3 3-64,-5 5 64,-3 5 32,-7 6-160,-3 8-64,-3 8-1632,-7 3-640,-3-3-3519</inkml:trace>
  <inkml:trace contextRef="#ctx0" brushRef="#br0" timeOffset="3264">31172 11712 10496,'48'-20'3936,"-22"8"-2112,4-8-1633,-17 11 801,0 1-352,-4 0 32,0 0-448,-9 4-160,-5 4-32,-8 8-128,-8 9 0,-4-2 128,-3 5 32,-5 9 64,-7 11 0,6-1-160,7-1 32,11-7 192,3-2 128,13-10-32,13-7 64,0-8-64,5-8 64,-3-4 0,3-12 96,0-8-96,-1 4 32,1 4-224,-5 0-32,-6 3-128,-2 3-96,-10 8-32,-2 6 0,-6 9 0,-14 2 0,-7-3 96,4 1 0,4 8 32,4-11 64,4 3 32,5 2 32,1 3 0,4-7 0,8 6-160,0-1 32,13-1 64,-1 1 32,9-4-128,-3-4-32,-1 1 96,1-14 32,-1 1 0,1-27 32,-5-5-64,-5-1-32,-4 0 32,-4 14-192,-9 7 32,-12 7 0,-9 13-32,-1 8 128,1 9 64,0 11-64,4 7 0,1-1 32,2-8 0,10 3 0,-4-4 64,9-5 32,3-5 96,10-7-32,-2-8 64,2 0-64,12-11 0,14-1 32,4-8 32,-2 3-192,-2-6-64,-6 3-96,-2 0 96,-6 3-64,-9 5 32,-3 4 0,-10 0-64,-20 8 0,-1 0 96,-1 11 0,-3-6 32,4-2 0,5-3 0,4 12 0,4-12 0,3 5 64,7 7 96,3 0-128,3-1-32,7 3 0,-2-11 0,2 1 64,-2 4 32,-1-3 32,3-5 64,8 0-96,-5-17 0,-6 0-96,3-3-32,-7 0-608,2 5-288,-18 7-2208,1 0-1407,-1 19-737,0 14 1216</inkml:trace>
  <inkml:trace contextRef="#ctx0" brushRef="#br0" timeOffset="4364">30967 12589 10240,'31'-31'3872,"27"22"-2112,-12-27-1632,-33 41 767,0-30-575,1-7-96,-1 4-32,-8 5 96,-5 3-128,-5 8-160,-12 7-96,-1 14-32,-11 10 96,8 10 288,-3 2 192,8 9 0,1-4 64,7-4-96,-1 0 0,9-8-160,0-3 0,14-13 320,-1-8-96,8-5-32,3 2-96,-6-6-64,1 1-160,-3 0-32,-1 1-32,-7-1-64,-3 0-64,-5-4-32,-5 3-32,-26 6 0,-1 10 0,0 1 0,6 9 160,-1-2 32,4 5-96,4 13-32,6-7 96,5-1 96,3-2-32,5-2 0,5-5 32,3-8 0,2-5 0,12-3 64,1-3-96,4-17-64,-1 0 128,-2-4 32,-2-5-64,1-2-32,-5 3-96,-1-12-224,-4 8 32,-3 9 32,-10-2 96,-5 33-128,-3 0 64,-11 16 0,1 9 64,-8-10 32,-1 9 32,3-4 128,6-5 64,5-1-64,0-7-32,4-4 96,9-2 32,14-13 32,-1 4 0,8-11 0,8-6 0,-2-3-128,4-8-32,1-3-32,-6-14-64,-2 13-128,-7-11 0,-4 6 0,-8 6-32,-10 11 32,-3 12 96,-11 5-64,1 9-32,-9 22 0,5-3 96,4-1-64,5-5 32,0-2 128,3 3 32,15-5-32,3-2 32,5-6 0,6-7 32,-1 0-64,5-3 32,-1-6-128,1 1 0,-1 4 32,1-4 64,-5 5-32,-1-17-32,-4-8 32,-8 8-32,-5 11-160,-8-2 32,-5 3 0,-6 11-32,-4 13 128,1 5 0,4-10-64,0 5 64,4 0 96,1-8 32,3-3-32,7 3 32,-2-5-480,0-3-2336,1-8-736,-9-15-2399</inkml:trace>
  <inkml:trace contextRef="#ctx0" brushRef="#br0" timeOffset="5181">30871 10229 7552,'13'-8'2880,"0"2"-1536,-3-2-800,3 8 800,-4 4-352,4-4-32,2 0-65,6 0 1,11 0-480,-6 0 96,-3-4 64,-1 0-64,-4 4 96,-5-3-320,-3 0-160,-7 3-96,-3-5-32,0 5 0,-13 5 0,-8-2-96,-2 0 64,4 5 32,6-1 0,5 0 64,-2 1 32,2-2 32,3-1 0,15-2-64,11-3 32,-3 0-64,1-8-32,-1 2 32,0-6-32,-5-6 64,-5 4 32,-3-12-192,-5 19-64,-13 4-32,-15-2 64,2 5 64,-1 12 32,1-6 32,3 7 0,1 0 64,4 2 32,5-1 32,3 1 0,6-4 192,4-3 128,0-8-160,9 0-32,4-4-64,0-8 32,5 2-128,0 2 0,-4 2-96,-1-2-32,-3 4-128,-2 4 32,-8 0-704,-13 15-3072,0 0-671,3-1-321</inkml:trace>
  <inkml:trace contextRef="#ctx0" brushRef="#br0" timeOffset="5837">31074 10859 15456,'-30'8'96,"9"7"0,-3 9 224,10 12 191,5-2 97,4 5 96,5 8-32,5-2-32,0-12-192,9-8-32,8-13-64,2-17 96,-1-2-32,0-9 64,-4-7-64,-2-10 64,2-1-64,-5-2 0,-4 5-160,-7 4 0,-3 7-224,-8 9-32,-1 6-64,-23 13 0,3 3 0,2 9 0,4-4 192,5 4 64,4-1-64,0-7-32,4-4-32,6-3 32,4-5 0,4-8 32,10-5-64,-1 1-64,11 1 32,-5-1-32,0 4 0,-6 5 0,-4 3-96,1 0 0,-6 3-96,-4-3 32,0 0 160,-14-8-128,-8 0-160,3-3-1248,5-1-512,4 4-3679,-4 0-1953,6 8 3616</inkml:trace>
  <inkml:trace contextRef="#ctx0" brushRef="#br0" timeOffset="5403">31085 10985 9728,'32'-19'3584,"-29"2"-1920,2-10-1856,-5 13 608,0 2-320,-12-4 0</inkml:trace>
  <inkml:trace contextRef="#ctx0" brushRef="#br0" timeOffset="6280">31152 11648 9984,'31'-7'3680,"-18"11"-1984,0-1-1408,-13-3 799,5 5-543,-5 3-128,-10 2-64,-3 12 0,-13-7-160,-10 3 160,5 11 64,2-3 0,1-7 0,10-4 256,5-4 128,5-22 768,8-8-576,13-4-128,0 2-448,0-2-192,5 5-224,-5 7 0,0 4-1120,-13 11-544,-3 7-768,-10 7-256,-2 14-2943</inkml:trace>
  <inkml:trace contextRef="#ctx0" brushRef="#br0" timeOffset="7320">31200 12729 11392,'43'-56'4288,"-30"33"-2305,-5-21-1951,-8 31 864,0 1-608,-3 1-160,-12 3-160,-1 16 0,-7 3 32,-15 10 0,3-5 0,5-1 192,4 14 128,8-10 192,5-7 64,1-12 64,7-4 64,0-7-384,5-5-192,10 0-576,-2-9-192,1-6-2208,-6 3-927,-11 24-1249</inkml:trace>
  <inkml:trace contextRef="#ctx0" brushRef="#br0" timeOffset="6775">31057 12714 15232,'57'3'5695,"-40"-6"-3071,6-13-1856,-10 16 1376,8-11-1056,6-2-352,-1-1-320,-5-2-128,1 4-160,-9 5-160,-4-1-64,-13 8-96,-9 12-32,-9 7 32,-4 7 64,-10-2-448,-7-5-96,4-3-64,9-5-64,4-3-32,3-4 32,11-27-1024,2-4 352,7 0 160,-2 0-704,5 4-287,0 4-2369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9-28T14:13:36.199"/>
    </inkml:context>
    <inkml:brush xml:id="br0">
      <inkml:brushProperty name="width" value="0.02646" units="cm"/>
      <inkml:brushProperty name="height" value="0.02646" units="cm"/>
      <inkml:brushProperty name="color" value="#ED1C24"/>
    </inkml:brush>
  </inkml:definitions>
  <inkml:trace contextRef="#ctx0" brushRef="#br0">31104 14247 9216,'44'-88'3424,"-23"32"-1856,7 8-1344,-15 37 736,0-1-160,5 12 63,0 15-63,-2 18 64,2 10-480,-5 16 64,-3 20 64,-10 9-64,0-9 64,-5 0 0,-3-6 64,-5-14-256,-2-8-32,7-8-96,0-7-32,-2-4 32,5-8 32,2 0-320,3-5-160,0 1-1568,0 0-704,0 4-2591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9-28T14:13:35.863"/>
    </inkml:context>
    <inkml:brush xml:id="br0">
      <inkml:brushProperty name="width" value="0.02646" units="cm"/>
      <inkml:brushProperty name="height" value="0.02646" units="cm"/>
      <inkml:brushProperty name="color" value="#ED1C24"/>
    </inkml:brush>
  </inkml:definitions>
  <inkml:trace contextRef="#ctx0" brushRef="#br0">29949 14717 13568,'32'0'5087,"-10"38"-2751,13-16-1728,-12-19 1248,4 6-800,9-6-288,4 2-320,18 4-64,4-6-224,6-3 32,3 0 32,-3 0-96,-10-8-32,0-4-32,-9-6-64,1 2-544,-15 4-288,-7-2-1248,-12 11-576,-3 3-1376,-3 3-575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9-28T14:13:29.402"/>
    </inkml:context>
    <inkml:brush xml:id="br0">
      <inkml:brushProperty name="width" value="0.02646" units="cm"/>
      <inkml:brushProperty name="height" value="0.02646" units="cm"/>
      <inkml:brushProperty name="color" value="#ED1C24"/>
    </inkml:brush>
  </inkml:definitions>
  <inkml:trace contextRef="#ctx0" brushRef="#br0">23202 14528 10368,'-3'-9'3872,"3"9"-2112,3 9-865,-3-9 1217,10 0-320,6 0 64,7-9-672,13 9-256,8 0-544,18 0-160,9-19-96,9 2 64,3-2 96,5 3-128,0-3-96,-3-9 32,-7 0 0,-3-3-128,-13 3 32,-13 4-992,-13 8-448,-32 8-2720,-8 5-1439,-9 6-1601,-5-3 3008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9-28T14:13:34.823"/>
    </inkml:context>
    <inkml:brush xml:id="br0">
      <inkml:brushProperty name="width" value="0.02646" units="cm"/>
      <inkml:brushProperty name="height" value="0.02646" units="cm"/>
      <inkml:brushProperty name="color" value="#ED1C24"/>
    </inkml:brush>
  </inkml:definitions>
  <inkml:trace contextRef="#ctx0" brushRef="#br0">28816 15005 13824,'28'9'5183,"-7"2"-2815,23 0-1920,-8-6 1248,8-2-768,8 6-192,10-6-256,8 2-64,-3-5-224,-5-8 0,4-9 32,-9-5-96,8-6-32,-7-3-192,-9 0-64,-9-8-1632,-9 7-640,-14 4-3168,-12 5-2527,-19 4 3007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9-28T14:13:33.165"/>
    </inkml:context>
    <inkml:brush xml:id="br0">
      <inkml:brushProperty name="width" value="0.02646" units="cm"/>
      <inkml:brushProperty name="height" value="0.02646" units="cm"/>
      <inkml:brushProperty name="color" value="#ED1C24"/>
    </inkml:brush>
  </inkml:definitions>
  <inkml:trace contextRef="#ctx0" brushRef="#br0">26905 15039 14208,'-10'-6'5343,"10"6"-2879,13-9-1728,-3 9 1344,11-5-736,9 2-128,11-6-512,11 6-128,9-5-320,4 0-96,6-1 32,-1-2-32,14-1 0,-14-5-192,-8 2 32,-6-2 0,-4 1 64,-9 0-320,-7 0-64,-10 4-832,-16-4-2048,-15 4 0,-13 3 0,-13 6 193,-3-2-1953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9-28T14:13:35.284"/>
    </inkml:context>
    <inkml:brush xml:id="br0">
      <inkml:brushProperty name="width" value="0.02646" units="cm"/>
      <inkml:brushProperty name="height" value="0.02646" units="cm"/>
      <inkml:brushProperty name="color" value="#ED1C24"/>
    </inkml:brush>
  </inkml:definitions>
  <inkml:trace contextRef="#ctx0" brushRef="#br0">30105 14092 8704,'19'-84'3328,"-6"72"-1792,-7 8-1152,-3 8 768,2 11-480,0 18-128,-5 18-65,0 20 33,0 20-288,-5 11 160,0-4 32,-4 6-64,1-3-32,-2-3-128,-4 2 32,9-9-128,-8-13 0,8-11-32,1-8-64,4 0-608,0-11-256,14-9-480,-6-8-191,6 1-385,1-8-64,2-12-1344,2-4-928,-1-13 1984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9-28T14:13:35.582"/>
    </inkml:context>
    <inkml:brush xml:id="br0">
      <inkml:brushProperty name="width" value="0.02646" units="cm"/>
      <inkml:brushProperty name="height" value="0.02646" units="cm"/>
      <inkml:brushProperty name="color" value="#ED1C24"/>
    </inkml:brush>
  </inkml:definitions>
  <inkml:trace contextRef="#ctx0" brushRef="#br0">30658 14174 9216,'34'-5'3520,"-25"22"-1920,5 19-1440,-11-8 704,2 31-288,-5 11 63,-5 13-159,2 4 32,-7-8-288,-3 2 224,0-8 96,5 6-160,-2 5-64,7-13-96,3-7-64,8-4-32,0-10 0,1 6-64,0-13 32,4-7-704,-3-8-224,-15-21-2047,-9-7-2177,-8-12-1120,-9-8 3264</inkml:trace>
</inkml:ink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819401"/>
            <a:ext cx="10363200" cy="147002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43434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BCC184-CBE3-4F29-A273-6F4E5CFA4DFC}" type="datetimeFigureOut">
              <a:rPr lang="en-US" smtClean="0"/>
              <a:pPr/>
              <a:t>9/28/2016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3789E-EAA6-4211-80A8-DD190B7CC15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-228599" y="392114"/>
            <a:ext cx="12420599" cy="12080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10" name="Picture 2" descr="http://techbash.com/img/logo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452653"/>
            <a:ext cx="5664200" cy="1051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BCC184-CBE3-4F29-A273-6F4E5CFA4DFC}" type="datetimeFigureOut">
              <a:rPr lang="en-US" smtClean="0"/>
              <a:pPr/>
              <a:t>9/28/2016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3789E-EAA6-4211-80A8-DD190B7CC15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1295401"/>
            <a:ext cx="2743200" cy="48307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1295401"/>
            <a:ext cx="8026400" cy="483076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BCC184-CBE3-4F29-A273-6F4E5CFA4DFC}" type="datetimeFigureOut">
              <a:rPr lang="en-US" smtClean="0"/>
              <a:pPr/>
              <a:t>9/28/2016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3789E-EAA6-4211-80A8-DD190B7CC15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BCC184-CBE3-4F29-A273-6F4E5CFA4DFC}" type="datetimeFigureOut">
              <a:rPr lang="en-US" smtClean="0"/>
              <a:pPr/>
              <a:t>9/28/2016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3789E-EAA6-4211-80A8-DD190B7CC15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BCC184-CBE3-4F29-A273-6F4E5CFA4DFC}" type="datetimeFigureOut">
              <a:rPr lang="en-US" smtClean="0"/>
              <a:pPr/>
              <a:t>9/28/2016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3789E-EAA6-4211-80A8-DD190B7CC15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2057401"/>
            <a:ext cx="5384800" cy="40687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2057401"/>
            <a:ext cx="5384800" cy="40687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BCC184-CBE3-4F29-A273-6F4E5CFA4DFC}" type="datetimeFigureOut">
              <a:rPr lang="en-US" smtClean="0"/>
              <a:pPr/>
              <a:t>9/28/2016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3789E-EAA6-4211-80A8-DD190B7CC15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981200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667000"/>
            <a:ext cx="5386917" cy="34591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981200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667000"/>
            <a:ext cx="5389033" cy="34591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BCC184-CBE3-4F29-A273-6F4E5CFA4DFC}" type="datetimeFigureOut">
              <a:rPr lang="en-US" smtClean="0"/>
              <a:pPr/>
              <a:t>9/28/2016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3789E-EAA6-4211-80A8-DD190B7CC15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BCC184-CBE3-4F29-A273-6F4E5CFA4DFC}" type="datetimeFigureOut">
              <a:rPr lang="en-US" smtClean="0"/>
              <a:pPr/>
              <a:t>9/28/2016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3789E-EAA6-4211-80A8-DD190B7CC15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BCC184-CBE3-4F29-A273-6F4E5CFA4DFC}" type="datetimeFigureOut">
              <a:rPr lang="en-US" smtClean="0"/>
              <a:pPr/>
              <a:t>9/28/2016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3789E-EAA6-4211-80A8-DD190B7CC15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9715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990600"/>
            <a:ext cx="6815667" cy="51355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2133601"/>
            <a:ext cx="4011084" cy="39925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BCC184-CBE3-4F29-A273-6F4E5CFA4DFC}" type="datetimeFigureOut">
              <a:rPr lang="en-US" smtClean="0"/>
              <a:pPr/>
              <a:t>9/28/2016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3789E-EAA6-4211-80A8-DD190B7CC15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990600"/>
            <a:ext cx="7315200" cy="37369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BCC184-CBE3-4F29-A273-6F4E5CFA4DFC}" type="datetimeFigureOut">
              <a:rPr lang="en-US" smtClean="0"/>
              <a:pPr/>
              <a:t>9/28/2016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3789E-EAA6-4211-80A8-DD190B7CC15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10464800" y="152400"/>
            <a:ext cx="13208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1066800"/>
            <a:ext cx="109728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2057401"/>
            <a:ext cx="10972800" cy="4068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BCC184-CBE3-4F29-A273-6F4E5CFA4DFC}" type="datetimeFigureOut">
              <a:rPr lang="en-US" smtClean="0"/>
              <a:pPr/>
              <a:t>9/28/2016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23789E-EAA6-4211-80A8-DD190B7CC150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400" kern="1200">
          <a:solidFill>
            <a:srgbClr val="FFC000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rgbClr val="FFC000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rgbClr val="FFC000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rgbClr val="FFC000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rgbClr val="FFC000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rgbClr val="FFC00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customXml" Target="../ink/ink6.xml"/><Relationship Id="rId18" Type="http://schemas.openxmlformats.org/officeDocument/2006/relationships/image" Target="../media/image11.png"/><Relationship Id="rId26" Type="http://schemas.openxmlformats.org/officeDocument/2006/relationships/image" Target="../media/image15.png"/><Relationship Id="rId3" Type="http://schemas.openxmlformats.org/officeDocument/2006/relationships/customXml" Target="../ink/ink1.xml"/><Relationship Id="rId21" Type="http://schemas.openxmlformats.org/officeDocument/2006/relationships/customXml" Target="../ink/ink10.xml"/><Relationship Id="rId34" Type="http://schemas.openxmlformats.org/officeDocument/2006/relationships/image" Target="../media/image19.png"/><Relationship Id="rId7" Type="http://schemas.openxmlformats.org/officeDocument/2006/relationships/customXml" Target="../ink/ink3.xml"/><Relationship Id="rId12" Type="http://schemas.openxmlformats.org/officeDocument/2006/relationships/image" Target="../media/image8.png"/><Relationship Id="rId17" Type="http://schemas.openxmlformats.org/officeDocument/2006/relationships/customXml" Target="../ink/ink8.xml"/><Relationship Id="rId25" Type="http://schemas.openxmlformats.org/officeDocument/2006/relationships/customXml" Target="../ink/ink12.xml"/><Relationship Id="rId33" Type="http://schemas.openxmlformats.org/officeDocument/2006/relationships/customXml" Target="../ink/ink16.xml"/><Relationship Id="rId2" Type="http://schemas.openxmlformats.org/officeDocument/2006/relationships/image" Target="../media/image3.png"/><Relationship Id="rId16" Type="http://schemas.openxmlformats.org/officeDocument/2006/relationships/image" Target="../media/image10.png"/><Relationship Id="rId20" Type="http://schemas.openxmlformats.org/officeDocument/2006/relationships/image" Target="../media/image12.png"/><Relationship Id="rId29" Type="http://schemas.openxmlformats.org/officeDocument/2006/relationships/customXml" Target="../ink/ink1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11" Type="http://schemas.openxmlformats.org/officeDocument/2006/relationships/customXml" Target="../ink/ink5.xml"/><Relationship Id="rId24" Type="http://schemas.openxmlformats.org/officeDocument/2006/relationships/image" Target="../media/image14.png"/><Relationship Id="rId32" Type="http://schemas.openxmlformats.org/officeDocument/2006/relationships/image" Target="../media/image18.png"/><Relationship Id="rId5" Type="http://schemas.openxmlformats.org/officeDocument/2006/relationships/customXml" Target="../ink/ink2.xml"/><Relationship Id="rId15" Type="http://schemas.openxmlformats.org/officeDocument/2006/relationships/customXml" Target="../ink/ink7.xml"/><Relationship Id="rId23" Type="http://schemas.openxmlformats.org/officeDocument/2006/relationships/customXml" Target="../ink/ink11.xml"/><Relationship Id="rId28" Type="http://schemas.openxmlformats.org/officeDocument/2006/relationships/image" Target="../media/image16.png"/><Relationship Id="rId36" Type="http://schemas.openxmlformats.org/officeDocument/2006/relationships/image" Target="../media/image20.png"/><Relationship Id="rId10" Type="http://schemas.openxmlformats.org/officeDocument/2006/relationships/image" Target="../media/image7.png"/><Relationship Id="rId19" Type="http://schemas.openxmlformats.org/officeDocument/2006/relationships/customXml" Target="../ink/ink9.xml"/><Relationship Id="rId31" Type="http://schemas.openxmlformats.org/officeDocument/2006/relationships/customXml" Target="../ink/ink15.xml"/><Relationship Id="rId4" Type="http://schemas.openxmlformats.org/officeDocument/2006/relationships/image" Target="../media/image4.png"/><Relationship Id="rId9" Type="http://schemas.openxmlformats.org/officeDocument/2006/relationships/customXml" Target="../ink/ink4.xml"/><Relationship Id="rId14" Type="http://schemas.openxmlformats.org/officeDocument/2006/relationships/image" Target="../media/image9.png"/><Relationship Id="rId22" Type="http://schemas.openxmlformats.org/officeDocument/2006/relationships/image" Target="../media/image13.png"/><Relationship Id="rId27" Type="http://schemas.openxmlformats.org/officeDocument/2006/relationships/customXml" Target="../ink/ink13.xml"/><Relationship Id="rId30" Type="http://schemas.openxmlformats.org/officeDocument/2006/relationships/image" Target="../media/image17.png"/><Relationship Id="rId35" Type="http://schemas.openxmlformats.org/officeDocument/2006/relationships/customXml" Target="../ink/ink17.xml"/><Relationship Id="rId8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wmf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gi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w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wmf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295400"/>
            <a:ext cx="10363200" cy="1470025"/>
          </a:xfrm>
        </p:spPr>
        <p:txBody>
          <a:bodyPr/>
          <a:lstStyle/>
          <a:p>
            <a:r>
              <a:rPr lang="en-US" dirty="0"/>
              <a:t>Domain-Driven Design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2362200"/>
            <a:ext cx="10515600" cy="1752600"/>
          </a:xfrm>
        </p:spPr>
        <p:txBody>
          <a:bodyPr>
            <a:no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Implementation Patterns and Considerations in .NET</a:t>
            </a:r>
          </a:p>
          <a:p>
            <a:r>
              <a:rPr lang="en-US" sz="3600" dirty="0">
                <a:solidFill>
                  <a:schemeClr val="bg1"/>
                </a:solidFill>
              </a:rPr>
              <a:t>Part 1: Primer - What is Domain-Driven Design?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85800" y="6096001"/>
            <a:ext cx="10515600" cy="517525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/>
          <a:p>
            <a:pPr algn="just">
              <a:spcBef>
                <a:spcPct val="0"/>
              </a:spcBef>
              <a:defRPr/>
            </a:pPr>
            <a:r>
              <a:rPr lang="en-US" sz="20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sbohlen@gmail.com	        http://blog.unhandled-exceptions.com			@</a:t>
            </a:r>
            <a:r>
              <a:rPr lang="en-US" sz="20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sbohlen</a:t>
            </a:r>
            <a:endParaRPr lang="en-US" sz="20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828800" y="4724400"/>
            <a:ext cx="3886200" cy="1371600"/>
          </a:xfrm>
          <a:prstGeom prst="rect">
            <a:avLst/>
          </a:prstGeom>
        </p:spPr>
        <p:txBody>
          <a:bodyPr vert="horz" lIns="45720" rIns="45720" anchor="ctr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lang="en-US" sz="25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Steve Bohlen</a:t>
            </a:r>
          </a:p>
          <a:p>
            <a:pPr>
              <a:spcBef>
                <a:spcPct val="0"/>
              </a:spcBef>
              <a:defRPr/>
            </a:pPr>
            <a:r>
              <a:rPr lang="en-US" sz="25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Principal Software Engineer</a:t>
            </a:r>
          </a:p>
          <a:p>
            <a:pPr>
              <a:spcBef>
                <a:spcPct val="0"/>
              </a:spcBef>
              <a:defRPr/>
            </a:pPr>
            <a:r>
              <a:rPr lang="en-US" sz="25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&amp; Technical Evangelist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7689" y="5067301"/>
            <a:ext cx="2203711" cy="81062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85800" y="4859223"/>
            <a:ext cx="1066800" cy="10668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sz="2000" dirty="0"/>
              <a:t>DX/TED</a:t>
            </a:r>
          </a:p>
        </p:txBody>
      </p:sp>
    </p:spTree>
    <p:extLst>
      <p:ext uri="{BB962C8B-B14F-4D97-AF65-F5344CB8AC3E}">
        <p14:creationId xmlns:p14="http://schemas.microsoft.com/office/powerpoint/2010/main" val="32991825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aution_sample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556000" y="1733550"/>
            <a:ext cx="5080000" cy="33909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6" name="TextBox 5"/>
          <p:cNvSpPr txBox="1"/>
          <p:nvPr/>
        </p:nvSpPr>
        <p:spPr>
          <a:xfrm>
            <a:off x="3877986" y="3634026"/>
            <a:ext cx="4427815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000" b="1" dirty="0"/>
              <a:t>Opinions Ahead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10972800" cy="914400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609600" y="1447800"/>
            <a:ext cx="10972800" cy="4495800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pPr>
              <a:spcBef>
                <a:spcPct val="20000"/>
              </a:spcBef>
              <a:defRPr/>
            </a:pPr>
            <a:r>
              <a:rPr lang="en-US" sz="3200" dirty="0">
                <a:solidFill>
                  <a:schemeClr val="bg1"/>
                </a:solidFill>
              </a:rPr>
              <a:t>Part 1: Concepts: What is DDD and Why Should I Care?</a:t>
            </a:r>
          </a:p>
          <a:p>
            <a:pPr>
              <a:spcBef>
                <a:spcPct val="20000"/>
              </a:spcBef>
              <a:defRPr/>
            </a:pPr>
            <a:endParaRPr lang="en-US" sz="3200" dirty="0">
              <a:solidFill>
                <a:schemeClr val="bg1"/>
              </a:solidFill>
            </a:endParaRPr>
          </a:p>
          <a:p>
            <a:pPr>
              <a:spcBef>
                <a:spcPct val="20000"/>
              </a:spcBef>
              <a:defRPr/>
            </a:pPr>
            <a:r>
              <a:rPr lang="en-US" sz="3200" dirty="0">
                <a:solidFill>
                  <a:schemeClr val="bg1"/>
                </a:solidFill>
              </a:rPr>
              <a:t>Part 2: DDD Model Building Blocks in .NET</a:t>
            </a:r>
          </a:p>
          <a:p>
            <a:pPr marL="800100" lvl="1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sz="3200" dirty="0">
                <a:solidFill>
                  <a:schemeClr val="bg1"/>
                </a:solidFill>
              </a:rPr>
              <a:t>Domain Entities</a:t>
            </a:r>
          </a:p>
          <a:p>
            <a:pPr marL="800100" lvl="1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sz="3200" dirty="0">
                <a:solidFill>
                  <a:schemeClr val="bg1"/>
                </a:solidFill>
              </a:rPr>
              <a:t>Domain Value Objects</a:t>
            </a:r>
          </a:p>
          <a:p>
            <a:pPr marL="800100" lvl="1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sz="3200" dirty="0">
                <a:solidFill>
                  <a:schemeClr val="bg1"/>
                </a:solidFill>
              </a:rPr>
              <a:t>Domain Repositories</a:t>
            </a:r>
          </a:p>
          <a:p>
            <a:pPr marL="800100" lvl="1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sz="3200" dirty="0">
                <a:solidFill>
                  <a:schemeClr val="bg1"/>
                </a:solidFill>
              </a:rPr>
              <a:t>Domain Services</a:t>
            </a:r>
          </a:p>
          <a:p>
            <a:pPr marL="800100" lvl="1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sz="3200" dirty="0">
                <a:solidFill>
                  <a:schemeClr val="bg1"/>
                </a:solidFill>
              </a:rPr>
              <a:t>Domain Validation</a:t>
            </a:r>
          </a:p>
          <a:p>
            <a:pPr marL="800100" lvl="1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sz="3200" dirty="0">
                <a:solidFill>
                  <a:schemeClr val="bg1"/>
                </a:solidFill>
              </a:rPr>
              <a:t>General DDD Coding Anti-Patterns</a:t>
            </a:r>
            <a:endParaRPr lang="en-US" sz="29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2743200"/>
            <a:ext cx="8229600" cy="914400"/>
          </a:xfrm>
        </p:spPr>
        <p:txBody>
          <a:bodyPr>
            <a:normAutofit/>
          </a:bodyPr>
          <a:lstStyle/>
          <a:p>
            <a:r>
              <a:rPr lang="en-US" dirty="0"/>
              <a:t>Introducing Domain-Driven Design</a:t>
            </a:r>
          </a:p>
        </p:txBody>
      </p:sp>
    </p:spTree>
    <p:extLst>
      <p:ext uri="{BB962C8B-B14F-4D97-AF65-F5344CB8AC3E}">
        <p14:creationId xmlns:p14="http://schemas.microsoft.com/office/powerpoint/2010/main" val="33326068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85800"/>
            <a:ext cx="10972800" cy="914400"/>
          </a:xfrm>
        </p:spPr>
        <p:txBody>
          <a:bodyPr/>
          <a:lstStyle/>
          <a:p>
            <a:r>
              <a:rPr lang="en-US" dirty="0"/>
              <a:t>The Role of Patterns in Software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76401"/>
            <a:ext cx="10972800" cy="4068763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bg1"/>
                </a:solidFill>
              </a:rPr>
              <a:t>Once: </a:t>
            </a:r>
            <a:r>
              <a:rPr lang="en-US" i="1" dirty="0">
                <a:solidFill>
                  <a:schemeClr val="bg1"/>
                </a:solidFill>
              </a:rPr>
              <a:t>it’s a fluke</a:t>
            </a:r>
            <a:r>
              <a:rPr lang="en-US" dirty="0">
                <a:solidFill>
                  <a:schemeClr val="bg1"/>
                </a:solidFill>
              </a:rPr>
              <a:t>, twice: </a:t>
            </a:r>
            <a:r>
              <a:rPr lang="en-US" i="1" dirty="0">
                <a:solidFill>
                  <a:schemeClr val="bg1"/>
                </a:solidFill>
              </a:rPr>
              <a:t>its coincidence</a:t>
            </a:r>
            <a:r>
              <a:rPr lang="en-US" dirty="0">
                <a:solidFill>
                  <a:schemeClr val="bg1"/>
                </a:solidFill>
              </a:rPr>
              <a:t>, three times: </a:t>
            </a:r>
            <a:r>
              <a:rPr lang="en-US" i="1" dirty="0">
                <a:solidFill>
                  <a:schemeClr val="bg1"/>
                </a:solidFill>
              </a:rPr>
              <a:t>it’s a pattern</a:t>
            </a:r>
          </a:p>
          <a:p>
            <a:r>
              <a:rPr lang="en-US" dirty="0">
                <a:solidFill>
                  <a:schemeClr val="bg1"/>
                </a:solidFill>
              </a:rPr>
              <a:t>Discovered (observed), </a:t>
            </a:r>
            <a:r>
              <a:rPr lang="en-US" i="1" dirty="0">
                <a:solidFill>
                  <a:schemeClr val="bg1"/>
                </a:solidFill>
              </a:rPr>
              <a:t>not</a:t>
            </a:r>
            <a:r>
              <a:rPr lang="en-US" dirty="0">
                <a:solidFill>
                  <a:schemeClr val="bg1"/>
                </a:solidFill>
              </a:rPr>
              <a:t> Invented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Except for their name </a:t>
            </a:r>
            <a:r>
              <a:rPr lang="en-US" dirty="0">
                <a:solidFill>
                  <a:schemeClr val="bg1"/>
                </a:solidFill>
                <a:sym typeface="Wingdings" pitchFamily="2" charset="2"/>
              </a:rPr>
              <a:t>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Elevate effectiveness of our communication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A ‘shorthand’ for more complex ideas</a:t>
            </a:r>
          </a:p>
          <a:p>
            <a:r>
              <a:rPr lang="en-US" dirty="0">
                <a:solidFill>
                  <a:schemeClr val="bg1"/>
                </a:solidFill>
              </a:rPr>
              <a:t>Only effective if we all agree on the semantic meaning of the elements of the Pattern Language!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sz="2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42421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04800"/>
            <a:ext cx="10972800" cy="914400"/>
          </a:xfrm>
        </p:spPr>
        <p:txBody>
          <a:bodyPr>
            <a:normAutofit/>
          </a:bodyPr>
          <a:lstStyle/>
          <a:p>
            <a:r>
              <a:rPr lang="en-US" dirty="0"/>
              <a:t>Software Pattern Language Hierarchy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44083841"/>
              </p:ext>
            </p:extLst>
          </p:nvPr>
        </p:nvGraphicFramePr>
        <p:xfrm>
          <a:off x="1143000" y="1524000"/>
          <a:ext cx="8534400" cy="4876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Rounded Rectangular Callout 4"/>
          <p:cNvSpPr/>
          <p:nvPr/>
        </p:nvSpPr>
        <p:spPr>
          <a:xfrm>
            <a:off x="9601200" y="3429000"/>
            <a:ext cx="1981200" cy="1143000"/>
          </a:xfrm>
          <a:prstGeom prst="wedgeRoundRectCallout">
            <a:avLst>
              <a:gd name="adj1" fmla="val -173953"/>
              <a:gd name="adj2" fmla="val 47498"/>
              <a:gd name="adj3" fmla="val 16667"/>
            </a:avLst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GOF Design Patterns</a:t>
            </a:r>
          </a:p>
        </p:txBody>
      </p:sp>
      <p:sp>
        <p:nvSpPr>
          <p:cNvPr id="6" name="Rounded Rectangular Callout 5"/>
          <p:cNvSpPr/>
          <p:nvPr/>
        </p:nvSpPr>
        <p:spPr>
          <a:xfrm>
            <a:off x="533400" y="1730298"/>
            <a:ext cx="1981200" cy="1143000"/>
          </a:xfrm>
          <a:prstGeom prst="wedgeRoundRectCallout">
            <a:avLst>
              <a:gd name="adj1" fmla="val 140666"/>
              <a:gd name="adj2" fmla="val 88830"/>
              <a:gd name="adj3" fmla="val 16667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Fowler POEAA</a:t>
            </a:r>
          </a:p>
        </p:txBody>
      </p:sp>
      <p:sp>
        <p:nvSpPr>
          <p:cNvPr id="7" name="Rounded Rectangular Callout 6"/>
          <p:cNvSpPr/>
          <p:nvPr/>
        </p:nvSpPr>
        <p:spPr>
          <a:xfrm>
            <a:off x="8763000" y="1706137"/>
            <a:ext cx="1981200" cy="1143000"/>
          </a:xfrm>
          <a:prstGeom prst="wedgeRoundRectCallout">
            <a:avLst>
              <a:gd name="adj1" fmla="val -205515"/>
              <a:gd name="adj2" fmla="val -13588"/>
              <a:gd name="adj3" fmla="val 16667"/>
            </a:avLst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Evans DDD</a:t>
            </a:r>
          </a:p>
        </p:txBody>
      </p:sp>
      <p:sp>
        <p:nvSpPr>
          <p:cNvPr id="8" name="Rounded Rectangular Callout 7"/>
          <p:cNvSpPr/>
          <p:nvPr/>
        </p:nvSpPr>
        <p:spPr>
          <a:xfrm>
            <a:off x="304800" y="3657600"/>
            <a:ext cx="1981200" cy="1143000"/>
          </a:xfrm>
          <a:prstGeom prst="wedgeRoundRectCallout">
            <a:avLst>
              <a:gd name="adj1" fmla="val 67120"/>
              <a:gd name="adj2" fmla="val 126554"/>
              <a:gd name="adj3" fmla="val 16667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C#, .js</a:t>
            </a:r>
          </a:p>
        </p:txBody>
      </p:sp>
    </p:spTree>
    <p:extLst>
      <p:ext uri="{BB962C8B-B14F-4D97-AF65-F5344CB8AC3E}">
        <p14:creationId xmlns:p14="http://schemas.microsoft.com/office/powerpoint/2010/main" val="834785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13B434C2-FF99-4ACD-9842-BC262D7527C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>
                                            <p:graphicEl>
                                              <a:dgm id="{13B434C2-FF99-4ACD-9842-BC262D7527C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0E725AF-4566-4D9D-91F6-5C78B60EA28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4">
                                            <p:graphicEl>
                                              <a:dgm id="{30E725AF-4566-4D9D-91F6-5C78B60EA28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5F2A9147-1315-48AC-B2CA-D3AAFA1B4AE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4">
                                            <p:graphicEl>
                                              <a:dgm id="{5F2A9147-1315-48AC-B2CA-D3AAFA1B4AE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DC561A2-855D-4A09-B68D-D99CFA05100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4">
                                            <p:graphicEl>
                                              <a:dgm id="{CDC561A2-855D-4A09-B68D-D99CFA05100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 uiExpand="1">
        <p:bldSub>
          <a:bldDgm bld="one" rev="1"/>
        </p:bldSub>
      </p:bldGraphic>
      <p:bldP spid="5" grpId="0" animBg="1"/>
      <p:bldP spid="6" grpId="0" animBg="1"/>
      <p:bldP spid="7" grpId="0" animBg="1"/>
      <p:bldP spid="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10972800" cy="914400"/>
          </a:xfrm>
        </p:spPr>
        <p:txBody>
          <a:bodyPr>
            <a:normAutofit/>
          </a:bodyPr>
          <a:lstStyle/>
          <a:p>
            <a:r>
              <a:rPr lang="en-US" dirty="0"/>
              <a:t>Observations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0687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Writing software is actually pretty straightforward</a:t>
            </a:r>
          </a:p>
          <a:p>
            <a:r>
              <a:rPr lang="en-US" dirty="0">
                <a:solidFill>
                  <a:schemeClr val="bg1"/>
                </a:solidFill>
              </a:rPr>
              <a:t>Determining </a:t>
            </a:r>
            <a:r>
              <a:rPr lang="en-US" i="1" dirty="0">
                <a:solidFill>
                  <a:schemeClr val="bg1"/>
                </a:solidFill>
              </a:rPr>
              <a:t>what</a:t>
            </a:r>
            <a:r>
              <a:rPr lang="en-US" dirty="0">
                <a:solidFill>
                  <a:schemeClr val="bg1"/>
                </a:solidFill>
              </a:rPr>
              <a:t> to write is hard!</a:t>
            </a:r>
          </a:p>
          <a:p>
            <a:r>
              <a:rPr lang="en-US" dirty="0">
                <a:solidFill>
                  <a:schemeClr val="bg1"/>
                </a:solidFill>
              </a:rPr>
              <a:t>The Key to success is understanding the Problem Domain intimately</a:t>
            </a:r>
          </a:p>
          <a:p>
            <a:r>
              <a:rPr lang="en-US" dirty="0">
                <a:solidFill>
                  <a:schemeClr val="bg1"/>
                </a:solidFill>
              </a:rPr>
              <a:t>The words we choose to express concepts convey rich meaning and it matters a </a:t>
            </a:r>
            <a:r>
              <a:rPr lang="en-US" i="1" dirty="0">
                <a:solidFill>
                  <a:schemeClr val="bg1"/>
                </a:solidFill>
              </a:rPr>
              <a:t>lot</a:t>
            </a:r>
            <a:r>
              <a:rPr lang="en-US" dirty="0">
                <a:solidFill>
                  <a:schemeClr val="bg1"/>
                </a:solidFill>
              </a:rPr>
              <a:t> which words we choose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52747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5913437"/>
            <a:ext cx="4572000" cy="56356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Building the Thing Right…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5976" y="1600200"/>
            <a:ext cx="4870824" cy="3653118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529570"/>
            <a:ext cx="6629400" cy="3723748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24563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838200"/>
            <a:ext cx="6614828" cy="4301352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2232215" y="5867400"/>
            <a:ext cx="5616385" cy="56356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 baseline="0">
                <a:solidFill>
                  <a:srgbClr val="FA7305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 baseline="0">
                <a:solidFill>
                  <a:srgbClr val="FA730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 baseline="0">
                <a:solidFill>
                  <a:srgbClr val="FA730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 baseline="0">
                <a:solidFill>
                  <a:srgbClr val="FA730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 baseline="0">
                <a:solidFill>
                  <a:srgbClr val="FA730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…vs. Building the Right Thing!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7467601" y="5867399"/>
            <a:ext cx="2057400" cy="56356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 baseline="0">
                <a:solidFill>
                  <a:srgbClr val="FA7305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 baseline="0">
                <a:solidFill>
                  <a:srgbClr val="FA730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 baseline="0">
                <a:solidFill>
                  <a:srgbClr val="FA730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 baseline="0">
                <a:solidFill>
                  <a:srgbClr val="FA730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 baseline="0">
                <a:solidFill>
                  <a:srgbClr val="FA730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…Right!</a:t>
            </a:r>
          </a:p>
        </p:txBody>
      </p:sp>
    </p:spTree>
    <p:extLst>
      <p:ext uri="{BB962C8B-B14F-4D97-AF65-F5344CB8AC3E}">
        <p14:creationId xmlns:p14="http://schemas.microsoft.com/office/powerpoint/2010/main" val="718425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10972800" cy="914400"/>
          </a:xfrm>
        </p:spPr>
        <p:txBody>
          <a:bodyPr/>
          <a:lstStyle/>
          <a:p>
            <a:r>
              <a:rPr lang="en-US" dirty="0"/>
              <a:t>Language Matters</a:t>
            </a:r>
          </a:p>
        </p:txBody>
      </p:sp>
      <p:pic>
        <p:nvPicPr>
          <p:cNvPr id="1028" name="Picture 4" descr="http://www.revolutionaryassistant.com/wp-content/uploads/2012/01/little-green-man-with-bullhor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914400"/>
            <a:ext cx="5431410" cy="5431410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01109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953000" y="2971800"/>
            <a:ext cx="161614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bg1"/>
                </a:solidFill>
              </a:rPr>
              <a:t>sad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362200" y="2263914"/>
            <a:ext cx="133568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>
                    <a:lumMod val="50000"/>
                  </a:schemeClr>
                </a:solidFill>
              </a:rPr>
              <a:t>bitter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763000" y="4038600"/>
            <a:ext cx="154401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>
                    <a:lumMod val="50000"/>
                  </a:schemeClr>
                </a:solidFill>
              </a:rPr>
              <a:t>dismal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010400" y="1556028"/>
            <a:ext cx="27567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>
                    <a:lumMod val="50000"/>
                  </a:schemeClr>
                </a:solidFill>
              </a:rPr>
              <a:t>heartbroken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319528" y="5181600"/>
            <a:ext cx="177003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>
                    <a:lumMod val="50000"/>
                  </a:schemeClr>
                </a:solidFill>
              </a:rPr>
              <a:t>somber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02012" y="5887165"/>
            <a:ext cx="12499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>
                    <a:lumMod val="50000"/>
                  </a:schemeClr>
                </a:solidFill>
              </a:rPr>
              <a:t>sorry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890561" y="848142"/>
            <a:ext cx="212487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>
                    <a:lumMod val="50000"/>
                  </a:schemeClr>
                </a:solidFill>
              </a:rPr>
              <a:t>bereaved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239000" y="2955073"/>
            <a:ext cx="213231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>
                    <a:lumMod val="50000"/>
                  </a:schemeClr>
                </a:solidFill>
              </a:rPr>
              <a:t>cheerless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569148" y="5257800"/>
            <a:ext cx="27734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>
                    <a:lumMod val="50000"/>
                  </a:schemeClr>
                </a:solidFill>
              </a:rPr>
              <a:t>disconsolate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352800" y="4422576"/>
            <a:ext cx="199375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>
                    <a:lumMod val="50000"/>
                  </a:schemeClr>
                </a:solidFill>
              </a:rPr>
              <a:t>dejected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90600" y="1175775"/>
            <a:ext cx="26790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>
                    <a:lumMod val="50000"/>
                  </a:schemeClr>
                </a:solidFill>
              </a:rPr>
              <a:t>despondent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767117" y="2558435"/>
            <a:ext cx="122341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>
                    <a:lumMod val="50000"/>
                  </a:schemeClr>
                </a:solidFill>
              </a:rPr>
              <a:t>glum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9342600" y="720805"/>
            <a:ext cx="17188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>
                    <a:lumMod val="50000"/>
                  </a:schemeClr>
                </a:solidFill>
              </a:rPr>
              <a:t>gloomy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447578" y="4827657"/>
            <a:ext cx="218284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>
                    <a:lumMod val="50000"/>
                  </a:schemeClr>
                </a:solidFill>
              </a:rPr>
              <a:t>downcast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692849" y="2013036"/>
            <a:ext cx="16182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>
                    <a:lumMod val="50000"/>
                  </a:schemeClr>
                </a:solidFill>
              </a:rPr>
              <a:t>forlorn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04800" y="511087"/>
            <a:ext cx="17272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>
                    <a:lumMod val="50000"/>
                  </a:schemeClr>
                </a:solidFill>
              </a:rPr>
              <a:t>grieved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477278" y="3249543"/>
            <a:ext cx="17027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>
                    <a:lumMod val="50000"/>
                  </a:schemeClr>
                </a:solidFill>
              </a:rPr>
              <a:t>hurting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311049" y="502563"/>
            <a:ext cx="17011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>
                    <a:lumMod val="50000"/>
                  </a:schemeClr>
                </a:solidFill>
              </a:rPr>
              <a:t>morbid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254930" y="4422576"/>
            <a:ext cx="17633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>
                    <a:lumMod val="50000"/>
                  </a:schemeClr>
                </a:solidFill>
              </a:rPr>
              <a:t>morose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270655" y="5702647"/>
            <a:ext cx="199375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>
                    <a:lumMod val="50000"/>
                  </a:schemeClr>
                </a:solidFill>
              </a:rPr>
              <a:t>dejected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34882" y="4805715"/>
            <a:ext cx="19781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>
                    <a:lumMod val="50000"/>
                  </a:schemeClr>
                </a:solidFill>
              </a:rPr>
              <a:t>troubled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16840" y="2596952"/>
            <a:ext cx="177785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>
                    <a:lumMod val="50000"/>
                  </a:schemeClr>
                </a:solidFill>
              </a:rPr>
              <a:t>pensive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914990" y="129852"/>
            <a:ext cx="195470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>
                    <a:lumMod val="50000"/>
                  </a:schemeClr>
                </a:solidFill>
              </a:rPr>
              <a:t>weeping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08036" y="5887165"/>
            <a:ext cx="263059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>
                    <a:lumMod val="50000"/>
                  </a:schemeClr>
                </a:solidFill>
              </a:rPr>
              <a:t>woebegone</a:t>
            </a:r>
          </a:p>
        </p:txBody>
      </p:sp>
    </p:spTree>
    <p:extLst>
      <p:ext uri="{BB962C8B-B14F-4D97-AF65-F5344CB8AC3E}">
        <p14:creationId xmlns:p14="http://schemas.microsoft.com/office/powerpoint/2010/main" val="739015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0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5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0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5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5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6000"/>
                            </p:stCondLst>
                            <p:childTnLst>
                              <p:par>
                                <p:cTn id="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6500"/>
                            </p:stCondLst>
                            <p:childTnLst>
                              <p:par>
                                <p:cTn id="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7000"/>
                            </p:stCondLst>
                            <p:childTnLst>
                              <p:par>
                                <p:cTn id="8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7500"/>
                            </p:stCondLst>
                            <p:childTnLst>
                              <p:par>
                                <p:cTn id="8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8000"/>
                            </p:stCondLst>
                            <p:childTnLst>
                              <p:par>
                                <p:cTn id="8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8500"/>
                            </p:stCondLst>
                            <p:childTnLst>
                              <p:par>
                                <p:cTn id="9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9000"/>
                            </p:stCondLst>
                            <p:childTnLst>
                              <p:par>
                                <p:cTn id="9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066800"/>
            <a:ext cx="3810000" cy="914400"/>
          </a:xfrm>
        </p:spPr>
        <p:txBody>
          <a:bodyPr>
            <a:normAutofit fontScale="90000"/>
          </a:bodyPr>
          <a:lstStyle/>
          <a:p>
            <a:r>
              <a:rPr lang="en-US" dirty="0"/>
              <a:t>Please Complete the  </a:t>
            </a:r>
            <a:r>
              <a:rPr lang="en-US" dirty="0" err="1"/>
              <a:t>Evals</a:t>
            </a:r>
            <a:r>
              <a:rPr lang="en-US" dirty="0"/>
              <a:t>!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2600" y="304800"/>
            <a:ext cx="6359861" cy="628414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62000" y="3581400"/>
            <a:ext cx="44958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solidFill>
                  <a:schemeClr val="bg1"/>
                </a:solidFill>
              </a:rPr>
              <a:t>http://techbash.com/schedule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0" name="Ink 9"/>
              <p14:cNvContentPartPr/>
              <p14:nvPr/>
            </p14:nvContentPartPr>
            <p14:xfrm>
              <a:off x="7084113" y="4969804"/>
              <a:ext cx="4095000" cy="527400"/>
            </p14:xfrm>
          </p:contentPart>
        </mc:Choice>
        <mc:Fallback>
          <p:pic>
            <p:nvPicPr>
              <p:cNvPr id="10" name="Ink 9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078354" y="4965127"/>
                <a:ext cx="4106879" cy="53855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4" name="Ink 33"/>
              <p14:cNvContentPartPr/>
              <p14:nvPr/>
            </p14:nvContentPartPr>
            <p14:xfrm>
              <a:off x="11008833" y="3449164"/>
              <a:ext cx="173160" cy="1026000"/>
            </p14:xfrm>
          </p:contentPart>
        </mc:Choice>
        <mc:Fallback>
          <p:pic>
            <p:nvPicPr>
              <p:cNvPr id="34" name="Ink 33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002713" y="3443404"/>
                <a:ext cx="186120" cy="103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37" name="Ink 36"/>
              <p14:cNvContentPartPr/>
              <p14:nvPr/>
            </p14:nvContentPartPr>
            <p14:xfrm>
              <a:off x="11101353" y="4916524"/>
              <a:ext cx="76320" cy="324000"/>
            </p14:xfrm>
          </p:contentPart>
        </mc:Choice>
        <mc:Fallback>
          <p:pic>
            <p:nvPicPr>
              <p:cNvPr id="37" name="Ink 36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1098128" y="4911490"/>
                <a:ext cx="85278" cy="3333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38" name="Ink 37"/>
              <p14:cNvContentPartPr/>
              <p14:nvPr/>
            </p14:nvContentPartPr>
            <p14:xfrm>
              <a:off x="10685553" y="5163124"/>
              <a:ext cx="309240" cy="33120"/>
            </p14:xfrm>
          </p:contentPart>
        </mc:Choice>
        <mc:Fallback>
          <p:pic>
            <p:nvPicPr>
              <p:cNvPr id="38" name="Ink 37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0681238" y="5157782"/>
                <a:ext cx="317510" cy="455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39" name="Ink 38"/>
              <p14:cNvContentPartPr/>
              <p14:nvPr/>
            </p14:nvContentPartPr>
            <p14:xfrm>
              <a:off x="8255553" y="4999684"/>
              <a:ext cx="357480" cy="95400"/>
            </p14:xfrm>
          </p:contentPart>
        </mc:Choice>
        <mc:Fallback>
          <p:pic>
            <p:nvPicPr>
              <p:cNvPr id="39" name="Ink 38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250878" y="4995380"/>
                <a:ext cx="367550" cy="10580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40" name="Ink 39"/>
              <p14:cNvContentPartPr/>
              <p14:nvPr/>
            </p14:nvContentPartPr>
            <p14:xfrm>
              <a:off x="10277673" y="5186884"/>
              <a:ext cx="314640" cy="100080"/>
            </p14:xfrm>
          </p:contentPart>
        </mc:Choice>
        <mc:Fallback>
          <p:pic>
            <p:nvPicPr>
              <p:cNvPr id="40" name="Ink 39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0273358" y="5185090"/>
                <a:ext cx="322191" cy="10868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41" name="Ink 40"/>
              <p14:cNvContentPartPr/>
              <p14:nvPr/>
            </p14:nvContentPartPr>
            <p14:xfrm>
              <a:off x="9586113" y="5193724"/>
              <a:ext cx="314280" cy="85320"/>
            </p14:xfrm>
          </p:contentPart>
        </mc:Choice>
        <mc:Fallback>
          <p:pic>
            <p:nvPicPr>
              <p:cNvPr id="41" name="Ink 40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9580000" y="5190139"/>
                <a:ext cx="326866" cy="9320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42" name="Ink 41"/>
              <p14:cNvContentPartPr/>
              <p14:nvPr/>
            </p14:nvContentPartPr>
            <p14:xfrm>
              <a:off x="10731993" y="4902124"/>
              <a:ext cx="37800" cy="509760"/>
            </p14:xfrm>
          </p:contentPart>
        </mc:Choice>
        <mc:Fallback>
          <p:pic>
            <p:nvPicPr>
              <p:cNvPr id="42" name="Ink 41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0726644" y="4897807"/>
                <a:ext cx="44575" cy="5162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43" name="Ink 42"/>
              <p14:cNvContentPartPr/>
              <p14:nvPr/>
            </p14:nvContentPartPr>
            <p14:xfrm>
              <a:off x="10935393" y="4965844"/>
              <a:ext cx="28800" cy="428760"/>
            </p14:xfrm>
          </p:contentPart>
        </mc:Choice>
        <mc:Fallback>
          <p:pic>
            <p:nvPicPr>
              <p:cNvPr id="43" name="Ink 42"/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0933971" y="4961887"/>
                <a:ext cx="34844" cy="4370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44" name="Ink 43"/>
              <p14:cNvContentPartPr/>
              <p14:nvPr/>
            </p14:nvContentPartPr>
            <p14:xfrm>
              <a:off x="8416113" y="4913284"/>
              <a:ext cx="271800" cy="485640"/>
            </p14:xfrm>
          </p:contentPart>
        </mc:Choice>
        <mc:Fallback>
          <p:pic>
            <p:nvPicPr>
              <p:cNvPr id="44" name="Ink 43"/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8410361" y="4908967"/>
                <a:ext cx="284024" cy="4960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45" name="Ink 44"/>
              <p14:cNvContentPartPr/>
              <p14:nvPr/>
            </p14:nvContentPartPr>
            <p14:xfrm>
              <a:off x="8941353" y="4912924"/>
              <a:ext cx="52560" cy="424080"/>
            </p14:xfrm>
          </p:contentPart>
        </mc:Choice>
        <mc:Fallback>
          <p:pic>
            <p:nvPicPr>
              <p:cNvPr id="45" name="Ink 44"/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8938135" y="4908608"/>
                <a:ext cx="58638" cy="4312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46" name="Ink 45"/>
              <p14:cNvContentPartPr/>
              <p14:nvPr/>
            </p14:nvContentPartPr>
            <p14:xfrm>
              <a:off x="9083913" y="4909324"/>
              <a:ext cx="33120" cy="542880"/>
            </p14:xfrm>
          </p:contentPart>
        </mc:Choice>
        <mc:Fallback>
          <p:pic>
            <p:nvPicPr>
              <p:cNvPr id="46" name="Ink 45"/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9078927" y="4905007"/>
                <a:ext cx="41667" cy="55007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47" name="Ink 46"/>
              <p14:cNvContentPartPr/>
              <p14:nvPr/>
            </p14:nvContentPartPr>
            <p14:xfrm>
              <a:off x="9123153" y="5066644"/>
              <a:ext cx="252360" cy="352800"/>
            </p14:xfrm>
          </p:contentPart>
        </mc:Choice>
        <mc:Fallback>
          <p:pic>
            <p:nvPicPr>
              <p:cNvPr id="47" name="Ink 46"/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9118120" y="5062688"/>
                <a:ext cx="264223" cy="36358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">
            <p14:nvContentPartPr>
              <p14:cNvPr id="48" name="Ink 47"/>
              <p14:cNvContentPartPr/>
              <p14:nvPr/>
            </p14:nvContentPartPr>
            <p14:xfrm>
              <a:off x="9672153" y="4995004"/>
              <a:ext cx="333720" cy="447480"/>
            </p14:xfrm>
          </p:contentPart>
        </mc:Choice>
        <mc:Fallback>
          <p:pic>
            <p:nvPicPr>
              <p:cNvPr id="48" name="Ink 47"/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9668197" y="4989608"/>
                <a:ext cx="345228" cy="4582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">
            <p14:nvContentPartPr>
              <p14:cNvPr id="49" name="Ink 48"/>
              <p14:cNvContentPartPr/>
              <p14:nvPr/>
            </p14:nvContentPartPr>
            <p14:xfrm>
              <a:off x="10321593" y="4988164"/>
              <a:ext cx="371520" cy="381240"/>
            </p14:xfrm>
          </p:contentPart>
        </mc:Choice>
        <mc:Fallback>
          <p:pic>
            <p:nvPicPr>
              <p:cNvPr id="49" name="Ink 48"/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10316198" y="4983129"/>
                <a:ext cx="382669" cy="3913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">
            <p14:nvContentPartPr>
              <p14:cNvPr id="50" name="Ink 49"/>
              <p14:cNvContentPartPr/>
              <p14:nvPr/>
            </p14:nvContentPartPr>
            <p14:xfrm>
              <a:off x="8607633" y="5138284"/>
              <a:ext cx="276480" cy="223920"/>
            </p14:xfrm>
          </p:contentPart>
        </mc:Choice>
        <mc:Fallback>
          <p:pic>
            <p:nvPicPr>
              <p:cNvPr id="50" name="Ink 49"/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8602600" y="5132533"/>
                <a:ext cx="287985" cy="2365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">
            <p14:nvContentPartPr>
              <p14:cNvPr id="51" name="Ink 50"/>
              <p14:cNvContentPartPr/>
              <p14:nvPr/>
            </p14:nvContentPartPr>
            <p14:xfrm>
              <a:off x="9561633" y="5009404"/>
              <a:ext cx="738360" cy="423720"/>
            </p14:xfrm>
          </p:contentPart>
        </mc:Choice>
        <mc:Fallback>
          <p:pic>
            <p:nvPicPr>
              <p:cNvPr id="51" name="Ink 50"/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9558035" y="5004009"/>
                <a:ext cx="749155" cy="43630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573693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i0.wp.com/www.faithbeyondbelief.ca/wp-content/uploads/2015/01/inigo-montoya-you-keep-using-that-wor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457200"/>
            <a:ext cx="6172200" cy="617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21066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10972800" cy="914400"/>
          </a:xfrm>
        </p:spPr>
        <p:txBody>
          <a:bodyPr>
            <a:normAutofit fontScale="90000"/>
          </a:bodyPr>
          <a:lstStyle/>
          <a:p>
            <a:r>
              <a:rPr lang="en-US" dirty="0"/>
              <a:t>Three hardest problems in Software Engineering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068763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Naming things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Off-by-One errors</a:t>
            </a:r>
          </a:p>
        </p:txBody>
      </p:sp>
    </p:spTree>
    <p:extLst>
      <p:ext uri="{BB962C8B-B14F-4D97-AF65-F5344CB8AC3E}">
        <p14:creationId xmlns:p14="http://schemas.microsoft.com/office/powerpoint/2010/main" val="36823772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10972800" cy="914400"/>
          </a:xfrm>
        </p:spPr>
        <p:txBody>
          <a:bodyPr/>
          <a:lstStyle/>
          <a:p>
            <a:r>
              <a:rPr lang="en-US" dirty="0"/>
              <a:t>Ubiquitous Language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0687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Developers and Business People move in different worlds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Different languages to express our ideas</a:t>
            </a:r>
          </a:p>
          <a:p>
            <a:r>
              <a:rPr lang="en-US" dirty="0">
                <a:solidFill>
                  <a:schemeClr val="bg1"/>
                </a:solidFill>
              </a:rPr>
              <a:t>F  R  I  C  T  I  O  N  ! ! ! </a:t>
            </a:r>
          </a:p>
          <a:p>
            <a:r>
              <a:rPr lang="en-US" dirty="0">
                <a:solidFill>
                  <a:schemeClr val="bg1"/>
                </a:solidFill>
              </a:rPr>
              <a:t>What if we all spoke the </a:t>
            </a:r>
            <a:r>
              <a:rPr lang="en-US" i="1" dirty="0">
                <a:solidFill>
                  <a:schemeClr val="bg1"/>
                </a:solidFill>
              </a:rPr>
              <a:t>same</a:t>
            </a:r>
            <a:r>
              <a:rPr lang="en-US" dirty="0">
                <a:solidFill>
                  <a:schemeClr val="bg1"/>
                </a:solidFill>
              </a:rPr>
              <a:t> language?</a:t>
            </a:r>
          </a:p>
          <a:p>
            <a:pPr lvl="1"/>
            <a:r>
              <a:rPr lang="en-US" dirty="0">
                <a:solidFill>
                  <a:schemeClr val="bg1"/>
                </a:solidFill>
                <a:sym typeface="Wingdings" pitchFamily="2" charset="2"/>
              </a:rPr>
              <a:t>Our common language would be…</a:t>
            </a:r>
            <a:r>
              <a:rPr lang="en-US" i="1" dirty="0">
                <a:solidFill>
                  <a:schemeClr val="bg1"/>
                </a:solidFill>
                <a:sym typeface="Wingdings" pitchFamily="2" charset="2"/>
              </a:rPr>
              <a:t>ubiquitous</a:t>
            </a:r>
            <a:r>
              <a:rPr lang="en-US" dirty="0">
                <a:solidFill>
                  <a:schemeClr val="bg1"/>
                </a:solidFill>
                <a:sym typeface="Wingdings" pitchFamily="2" charset="2"/>
              </a:rPr>
              <a:t> 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sz="2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10658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://goodmenproject.com/wp-content/uploads/2014/03/2013-03-30-water-cooler-con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447800"/>
            <a:ext cx="4829175" cy="5020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7315200" y="1981200"/>
            <a:ext cx="415549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chemeClr val="bg1"/>
                </a:solidFill>
              </a:rPr>
              <a:t>Spontaneous Discovery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chemeClr val="bg1"/>
                </a:solidFill>
              </a:rPr>
              <a:t>Unplanned Learning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chemeClr val="bg1"/>
                </a:solidFill>
              </a:rPr>
              <a:t>Unexpected Knowledge</a:t>
            </a:r>
          </a:p>
        </p:txBody>
      </p:sp>
      <p:sp>
        <p:nvSpPr>
          <p:cNvPr id="4" name="Rectangle 3"/>
          <p:cNvSpPr/>
          <p:nvPr/>
        </p:nvSpPr>
        <p:spPr>
          <a:xfrm>
            <a:off x="1981200" y="6154078"/>
            <a:ext cx="3124200" cy="38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609600" y="381000"/>
            <a:ext cx="10972800" cy="9144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C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The Watercooler Conversation</a:t>
            </a:r>
          </a:p>
        </p:txBody>
      </p:sp>
    </p:spTree>
    <p:extLst>
      <p:ext uri="{BB962C8B-B14F-4D97-AF65-F5344CB8AC3E}">
        <p14:creationId xmlns:p14="http://schemas.microsoft.com/office/powerpoint/2010/main" val="17216795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10972800" cy="914400"/>
          </a:xfrm>
        </p:spPr>
        <p:txBody>
          <a:bodyPr/>
          <a:lstStyle/>
          <a:p>
            <a:r>
              <a:rPr lang="en-US" dirty="0"/>
              <a:t>Ubiquitous Language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648199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chemeClr val="bg1"/>
                </a:solidFill>
              </a:rPr>
              <a:t>Used everywhere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In conversations with the Business Stake-Holders / SMEs / Domain Experts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classes, methods, variables, etc.</a:t>
            </a:r>
          </a:p>
          <a:p>
            <a:r>
              <a:rPr lang="en-US" dirty="0">
                <a:solidFill>
                  <a:schemeClr val="bg1"/>
                </a:solidFill>
              </a:rPr>
              <a:t>Even in Tests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Behavior-Driven Development!</a:t>
            </a:r>
          </a:p>
          <a:p>
            <a:r>
              <a:rPr lang="en-US" dirty="0">
                <a:solidFill>
                  <a:schemeClr val="bg1"/>
                </a:solidFill>
              </a:rPr>
              <a:t>Conversing using the language enables…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‘Solution smells’ detected by Domain Experts</a:t>
            </a:r>
            <a:endParaRPr lang="en-US" i="1" dirty="0">
              <a:solidFill>
                <a:schemeClr val="bg1"/>
              </a:solidFill>
            </a:endParaRPr>
          </a:p>
          <a:p>
            <a:pPr lvl="1"/>
            <a:r>
              <a:rPr lang="en-US" dirty="0">
                <a:solidFill>
                  <a:schemeClr val="bg1"/>
                </a:solidFill>
              </a:rPr>
              <a:t>Discovery of new domain concepts by developers</a:t>
            </a:r>
          </a:p>
          <a:p>
            <a:pPr lvl="1"/>
            <a:r>
              <a:rPr lang="en-US" sz="2900" dirty="0">
                <a:solidFill>
                  <a:schemeClr val="bg1"/>
                </a:solidFill>
              </a:rPr>
              <a:t>Shared learning by all involved – ENGINEERING </a:t>
            </a:r>
            <a:r>
              <a:rPr lang="en-US" sz="2900" i="1" dirty="0">
                <a:solidFill>
                  <a:schemeClr val="bg1"/>
                </a:solidFill>
              </a:rPr>
              <a:t>and</a:t>
            </a:r>
            <a:r>
              <a:rPr lang="en-US" sz="2900" dirty="0">
                <a:solidFill>
                  <a:schemeClr val="bg1"/>
                </a:solidFill>
              </a:rPr>
              <a:t> BUSINESS!</a:t>
            </a:r>
          </a:p>
          <a:p>
            <a:pPr lvl="1"/>
            <a:r>
              <a:rPr lang="en-US" sz="2900" dirty="0">
                <a:solidFill>
                  <a:schemeClr val="bg1"/>
                </a:solidFill>
              </a:rPr>
              <a:t>Collaborative and collective </a:t>
            </a:r>
            <a:r>
              <a:rPr lang="en-US" sz="2900" i="1" dirty="0">
                <a:solidFill>
                  <a:schemeClr val="bg1"/>
                </a:solidFill>
              </a:rPr>
              <a:t>evolution</a:t>
            </a:r>
            <a:r>
              <a:rPr lang="en-US" sz="2900" dirty="0">
                <a:solidFill>
                  <a:schemeClr val="bg1"/>
                </a:solidFill>
              </a:rPr>
              <a:t> of Knowledge</a:t>
            </a:r>
          </a:p>
        </p:txBody>
      </p:sp>
    </p:spTree>
    <p:extLst>
      <p:ext uri="{BB962C8B-B14F-4D97-AF65-F5344CB8AC3E}">
        <p14:creationId xmlns:p14="http://schemas.microsoft.com/office/powerpoint/2010/main" val="40353724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10972800" cy="914400"/>
          </a:xfrm>
        </p:spPr>
        <p:txBody>
          <a:bodyPr/>
          <a:lstStyle/>
          <a:p>
            <a:r>
              <a:rPr lang="en-US" dirty="0"/>
              <a:t>Organizing Strategies</a:t>
            </a:r>
          </a:p>
        </p:txBody>
      </p:sp>
      <p:pic>
        <p:nvPicPr>
          <p:cNvPr id="4098" name="Picture 2" descr="http://ak-hdl.buzzfed.com/static/2014-01/enhanced/webdr05/8/11/enhanced-buzz-12880-1389198689-2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6946" y="914400"/>
            <a:ext cx="3975454" cy="5621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s://www.itok.net/wp-content/uploads/2013/07/computer-organizing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2819400"/>
            <a:ext cx="318135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09040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10972800" cy="914400"/>
          </a:xfrm>
        </p:spPr>
        <p:txBody>
          <a:bodyPr/>
          <a:lstStyle/>
          <a:p>
            <a:r>
              <a:rPr lang="en-US" dirty="0"/>
              <a:t>Organizing Strategies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0687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Aggregates</a:t>
            </a:r>
          </a:p>
          <a:p>
            <a:r>
              <a:rPr lang="en-US" dirty="0">
                <a:solidFill>
                  <a:schemeClr val="bg1"/>
                </a:solidFill>
              </a:rPr>
              <a:t>Bounded Contexts</a:t>
            </a:r>
          </a:p>
          <a:p>
            <a:r>
              <a:rPr lang="en-US" dirty="0">
                <a:solidFill>
                  <a:schemeClr val="bg1"/>
                </a:solidFill>
              </a:rPr>
              <a:t>Context Maps</a:t>
            </a:r>
          </a:p>
          <a:p>
            <a:r>
              <a:rPr lang="en-US" dirty="0">
                <a:solidFill>
                  <a:schemeClr val="bg1"/>
                </a:solidFill>
              </a:rPr>
              <a:t>Anti-Corruption Layers</a:t>
            </a:r>
          </a:p>
        </p:txBody>
      </p:sp>
    </p:spTree>
    <p:extLst>
      <p:ext uri="{BB962C8B-B14F-4D97-AF65-F5344CB8AC3E}">
        <p14:creationId xmlns:p14="http://schemas.microsoft.com/office/powerpoint/2010/main" val="35572400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10972800" cy="914400"/>
          </a:xfrm>
        </p:spPr>
        <p:txBody>
          <a:bodyPr/>
          <a:lstStyle/>
          <a:p>
            <a:r>
              <a:rPr lang="en-US" dirty="0"/>
              <a:t>Aggregates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5562600" cy="40687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‘Parent Entity’</a:t>
            </a:r>
          </a:p>
          <a:p>
            <a:r>
              <a:rPr lang="en-US" dirty="0">
                <a:solidFill>
                  <a:schemeClr val="bg1"/>
                </a:solidFill>
              </a:rPr>
              <a:t>Controls all access to children objects</a:t>
            </a:r>
          </a:p>
          <a:p>
            <a:r>
              <a:rPr lang="en-US" dirty="0">
                <a:solidFill>
                  <a:schemeClr val="bg1"/>
                </a:solidFill>
              </a:rPr>
              <a:t>Simplifies interaction with complex object graphs</a:t>
            </a:r>
          </a:p>
          <a:p>
            <a:r>
              <a:rPr lang="en-US" dirty="0">
                <a:solidFill>
                  <a:schemeClr val="bg1"/>
                </a:solidFill>
              </a:rPr>
              <a:t>‘Gateway’ to richer objects</a:t>
            </a:r>
          </a:p>
          <a:p>
            <a:r>
              <a:rPr lang="en-US" dirty="0">
                <a:solidFill>
                  <a:schemeClr val="bg1"/>
                </a:solidFill>
              </a:rPr>
              <a:t>Consistency Boundary</a:t>
            </a:r>
          </a:p>
        </p:txBody>
      </p:sp>
      <p:pic>
        <p:nvPicPr>
          <p:cNvPr id="4" name="Picture 3" descr="secure_room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200" y="838200"/>
            <a:ext cx="4116587" cy="5488782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</p:spTree>
    <p:extLst>
      <p:ext uri="{BB962C8B-B14F-4D97-AF65-F5344CB8AC3E}">
        <p14:creationId xmlns:p14="http://schemas.microsoft.com/office/powerpoint/2010/main" val="26618634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81000"/>
            <a:ext cx="10972800" cy="914400"/>
          </a:xfrm>
        </p:spPr>
        <p:txBody>
          <a:bodyPr/>
          <a:lstStyle/>
          <a:p>
            <a:r>
              <a:rPr lang="en-US" dirty="0"/>
              <a:t>Bounded Contexts</a:t>
            </a:r>
          </a:p>
        </p:txBody>
      </p:sp>
      <p:pic>
        <p:nvPicPr>
          <p:cNvPr id="1026" name="Picture 2" descr="http://i.imgur.com/ZTw1q7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1488332"/>
            <a:ext cx="8839200" cy="4972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60838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10972800" cy="914400"/>
          </a:xfrm>
        </p:spPr>
        <p:txBody>
          <a:bodyPr/>
          <a:lstStyle/>
          <a:p>
            <a:r>
              <a:rPr lang="en-US" dirty="0"/>
              <a:t>Bounded Contexts</a:t>
            </a:r>
          </a:p>
        </p:txBody>
      </p:sp>
      <p:pic>
        <p:nvPicPr>
          <p:cNvPr id="6146" name="Picture 2" descr="http://www.texasinsider.org/wp-content/uploads/2010/01/kids-border-crossing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1752600"/>
            <a:ext cx="8958260" cy="434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86292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04800"/>
            <a:ext cx="9601200" cy="914400"/>
          </a:xfrm>
        </p:spPr>
        <p:txBody>
          <a:bodyPr/>
          <a:lstStyle/>
          <a:p>
            <a:r>
              <a:rPr lang="en-US" dirty="0"/>
              <a:t>Steve Bohlen</a:t>
            </a:r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609600" y="1349344"/>
            <a:ext cx="9601200" cy="5280056"/>
          </a:xfrm>
          <a:prstGeom prst="rect">
            <a:avLst/>
          </a:prstGeom>
        </p:spPr>
        <p:txBody>
          <a:bodyPr>
            <a:normAutofit fontScale="70000" lnSpcReduction="20000"/>
          </a:bodyPr>
          <a:lstStyle/>
          <a:p>
            <a:pPr marL="420624" indent="-384048">
              <a:spcBef>
                <a:spcPct val="20000"/>
              </a:spcBef>
              <a:buClr>
                <a:schemeClr val="accent1"/>
              </a:buClr>
              <a:buSzPct val="80000"/>
              <a:defRPr/>
            </a:pPr>
            <a:r>
              <a:rPr lang="en-US" sz="3000">
                <a:solidFill>
                  <a:schemeClr val="bg1"/>
                </a:solidFill>
              </a:rPr>
              <a:t>Over 25 </a:t>
            </a:r>
            <a:r>
              <a:rPr lang="en-US" sz="3000" dirty="0">
                <a:solidFill>
                  <a:schemeClr val="bg1"/>
                </a:solidFill>
              </a:rPr>
              <a:t>years as a software developer</a:t>
            </a:r>
          </a:p>
          <a:p>
            <a:pPr marL="420624" indent="-384048">
              <a:spcBef>
                <a:spcPct val="20000"/>
              </a:spcBef>
              <a:buClr>
                <a:schemeClr val="accent1"/>
              </a:buClr>
              <a:buSzPct val="80000"/>
              <a:defRPr/>
            </a:pPr>
            <a:r>
              <a:rPr lang="en-US" sz="3000" dirty="0">
                <a:solidFill>
                  <a:schemeClr val="bg1"/>
                </a:solidFill>
              </a:rPr>
              <a:t>LISP, Delphi, C/C++, VB, VB.NET, Java, Ruby, C#, JavaScript</a:t>
            </a:r>
          </a:p>
          <a:p>
            <a:pPr marL="420624" indent="-384048">
              <a:spcBef>
                <a:spcPct val="20000"/>
              </a:spcBef>
              <a:buClr>
                <a:schemeClr val="accent1"/>
              </a:buClr>
              <a:buSzPct val="80000"/>
              <a:defRPr/>
            </a:pPr>
            <a:r>
              <a:rPr lang="en-US" sz="3000" dirty="0">
                <a:solidFill>
                  <a:schemeClr val="bg1"/>
                </a:solidFill>
              </a:rPr>
              <a:t>Principal Software Engineer, Microsoft</a:t>
            </a:r>
          </a:p>
          <a:p>
            <a:pPr marL="420624" indent="-384048">
              <a:spcBef>
                <a:spcPct val="20000"/>
              </a:spcBef>
              <a:buClr>
                <a:schemeClr val="accent1"/>
              </a:buClr>
              <a:buSzPct val="80000"/>
              <a:defRPr/>
            </a:pPr>
            <a:r>
              <a:rPr lang="en-US" sz="3000" dirty="0">
                <a:solidFill>
                  <a:schemeClr val="bg1"/>
                </a:solidFill>
              </a:rPr>
              <a:t>Co-Founder, NYC </a:t>
            </a:r>
            <a:r>
              <a:rPr lang="en-US" sz="3000" dirty="0" err="1">
                <a:solidFill>
                  <a:schemeClr val="bg1"/>
                </a:solidFill>
              </a:rPr>
              <a:t>Alt.Net</a:t>
            </a:r>
            <a:r>
              <a:rPr lang="en-US" sz="3000" dirty="0">
                <a:solidFill>
                  <a:schemeClr val="bg1"/>
                </a:solidFill>
              </a:rPr>
              <a:t> User Group</a:t>
            </a:r>
          </a:p>
          <a:p>
            <a:pPr marL="420624" indent="-384048">
              <a:spcBef>
                <a:spcPct val="20000"/>
              </a:spcBef>
              <a:buClr>
                <a:schemeClr val="accent1"/>
              </a:buClr>
              <a:buSzPct val="80000"/>
              <a:defRPr/>
            </a:pPr>
            <a:r>
              <a:rPr lang="en-US" sz="3000" dirty="0">
                <a:solidFill>
                  <a:schemeClr val="bg1"/>
                </a:solidFill>
              </a:rPr>
              <a:t>	</a:t>
            </a:r>
            <a:r>
              <a:rPr lang="en-US" sz="3000" dirty="0">
                <a:solidFill>
                  <a:srgbClr val="FFC000"/>
                </a:solidFill>
              </a:rPr>
              <a:t>http://nyalt.net</a:t>
            </a:r>
          </a:p>
          <a:p>
            <a:pPr marL="420624" indent="-384048">
              <a:spcBef>
                <a:spcPct val="20000"/>
              </a:spcBef>
              <a:buClr>
                <a:schemeClr val="accent1"/>
              </a:buClr>
              <a:buSzPct val="80000"/>
              <a:defRPr/>
            </a:pPr>
            <a:r>
              <a:rPr lang="en-US" sz="3000" dirty="0">
                <a:solidFill>
                  <a:schemeClr val="bg1"/>
                </a:solidFill>
              </a:rPr>
              <a:t>Co-Organizer, NYC DDD User Group</a:t>
            </a:r>
          </a:p>
          <a:p>
            <a:pPr marL="420624" indent="-384048">
              <a:spcBef>
                <a:spcPct val="20000"/>
              </a:spcBef>
              <a:buClr>
                <a:schemeClr val="accent1"/>
              </a:buClr>
              <a:buSzPct val="80000"/>
              <a:defRPr/>
            </a:pPr>
            <a:r>
              <a:rPr lang="en-US" sz="3000" dirty="0">
                <a:solidFill>
                  <a:schemeClr val="bg1"/>
                </a:solidFill>
              </a:rPr>
              <a:t>	</a:t>
            </a:r>
            <a:r>
              <a:rPr lang="en-US" sz="3000" dirty="0">
                <a:solidFill>
                  <a:srgbClr val="FFC000"/>
                </a:solidFill>
              </a:rPr>
              <a:t>http://dddnyc.org</a:t>
            </a:r>
          </a:p>
          <a:p>
            <a:pPr marL="420624" indent="-384048">
              <a:spcBef>
                <a:spcPct val="20000"/>
              </a:spcBef>
              <a:buClr>
                <a:schemeClr val="accent1"/>
              </a:buClr>
              <a:buSzPct val="80000"/>
              <a:defRPr/>
            </a:pPr>
            <a:r>
              <a:rPr lang="en-US" sz="3000" dirty="0">
                <a:solidFill>
                  <a:schemeClr val="bg1"/>
                </a:solidFill>
              </a:rPr>
              <a:t>Contributor: various OSS projects</a:t>
            </a:r>
          </a:p>
          <a:p>
            <a:pPr marL="420624" indent="-384048">
              <a:spcBef>
                <a:spcPct val="20000"/>
              </a:spcBef>
              <a:buClr>
                <a:schemeClr val="accent1"/>
              </a:buClr>
              <a:buSzPct val="80000"/>
              <a:defRPr/>
            </a:pPr>
            <a:r>
              <a:rPr lang="en-US" sz="3000" dirty="0">
                <a:solidFill>
                  <a:schemeClr val="bg1"/>
                </a:solidFill>
              </a:rPr>
              <a:t>	</a:t>
            </a:r>
            <a:r>
              <a:rPr lang="en-US" sz="3000" dirty="0">
                <a:solidFill>
                  <a:srgbClr val="FFC000"/>
                </a:solidFill>
              </a:rPr>
              <a:t>NHibernate</a:t>
            </a:r>
            <a:r>
              <a:rPr lang="en-US" sz="3000" dirty="0">
                <a:solidFill>
                  <a:schemeClr val="bg1"/>
                </a:solidFill>
              </a:rPr>
              <a:t> http://www.nhforge.org</a:t>
            </a:r>
          </a:p>
          <a:p>
            <a:pPr marL="420624" indent="-384048">
              <a:spcBef>
                <a:spcPct val="20000"/>
              </a:spcBef>
              <a:buClr>
                <a:schemeClr val="accent1"/>
              </a:buClr>
              <a:buSzPct val="80000"/>
              <a:defRPr/>
            </a:pPr>
            <a:r>
              <a:rPr lang="en-US" sz="3000" dirty="0">
                <a:solidFill>
                  <a:srgbClr val="FFC000"/>
                </a:solidFill>
              </a:rPr>
              <a:t>	</a:t>
            </a:r>
            <a:r>
              <a:rPr lang="en-US" sz="3000" dirty="0" err="1">
                <a:solidFill>
                  <a:srgbClr val="FFC000"/>
                </a:solidFill>
              </a:rPr>
              <a:t>Common.Logging</a:t>
            </a:r>
            <a:r>
              <a:rPr lang="en-US" sz="3000" dirty="0">
                <a:solidFill>
                  <a:schemeClr val="bg1"/>
                </a:solidFill>
              </a:rPr>
              <a:t> http://net-commons.github.io/common-logging</a:t>
            </a:r>
          </a:p>
          <a:p>
            <a:pPr marL="420624" indent="-384048">
              <a:spcBef>
                <a:spcPct val="20000"/>
              </a:spcBef>
              <a:buClr>
                <a:schemeClr val="accent1"/>
              </a:buClr>
              <a:buSzPct val="80000"/>
              <a:defRPr/>
            </a:pPr>
            <a:r>
              <a:rPr lang="en-US" sz="3000" dirty="0">
                <a:solidFill>
                  <a:schemeClr val="bg1"/>
                </a:solidFill>
              </a:rPr>
              <a:t>	</a:t>
            </a:r>
            <a:r>
              <a:rPr lang="en-US" sz="3000" dirty="0" err="1">
                <a:solidFill>
                  <a:srgbClr val="FFC000"/>
                </a:solidFill>
              </a:rPr>
              <a:t>NDbUnit</a:t>
            </a:r>
            <a:r>
              <a:rPr lang="en-US" sz="3000" dirty="0">
                <a:solidFill>
                  <a:schemeClr val="bg1"/>
                </a:solidFill>
              </a:rPr>
              <a:t> http://www.googlecode.com/ndbunit</a:t>
            </a:r>
          </a:p>
          <a:p>
            <a:pPr marL="420624" indent="-384048">
              <a:spcBef>
                <a:spcPct val="20000"/>
              </a:spcBef>
              <a:buClr>
                <a:schemeClr val="accent1"/>
              </a:buClr>
              <a:buSzPct val="80000"/>
              <a:defRPr/>
            </a:pPr>
            <a:r>
              <a:rPr lang="en-US" sz="3000" dirty="0">
                <a:solidFill>
                  <a:schemeClr val="bg1"/>
                </a:solidFill>
              </a:rPr>
              <a:t>	</a:t>
            </a:r>
            <a:r>
              <a:rPr lang="en-US" sz="3000" dirty="0">
                <a:solidFill>
                  <a:srgbClr val="FFC000"/>
                </a:solidFill>
              </a:rPr>
              <a:t>Spring.NET</a:t>
            </a:r>
            <a:r>
              <a:rPr lang="en-US" sz="3000" dirty="0">
                <a:solidFill>
                  <a:schemeClr val="bg1"/>
                </a:solidFill>
              </a:rPr>
              <a:t> http://www.springframework.net</a:t>
            </a:r>
          </a:p>
          <a:p>
            <a:pPr marL="420624" indent="-384048">
              <a:spcBef>
                <a:spcPct val="20000"/>
              </a:spcBef>
              <a:buClr>
                <a:schemeClr val="accent1"/>
              </a:buClr>
              <a:buSzPct val="80000"/>
              <a:defRPr/>
            </a:pPr>
            <a:r>
              <a:rPr lang="en-US" sz="3000" dirty="0">
                <a:solidFill>
                  <a:schemeClr val="bg1"/>
                </a:solidFill>
              </a:rPr>
              <a:t>blog: </a:t>
            </a:r>
            <a:r>
              <a:rPr lang="en-US" sz="3000" dirty="0">
                <a:solidFill>
                  <a:srgbClr val="FFC000"/>
                </a:solidFill>
              </a:rPr>
              <a:t>http://blog.unhandled-exceptions.com</a:t>
            </a:r>
          </a:p>
          <a:p>
            <a:pPr marL="420624" indent="-384048">
              <a:spcBef>
                <a:spcPct val="20000"/>
              </a:spcBef>
              <a:buClr>
                <a:schemeClr val="accent1"/>
              </a:buClr>
              <a:buSzPct val="80000"/>
              <a:defRPr/>
            </a:pPr>
            <a:r>
              <a:rPr lang="en-US" sz="3000" dirty="0">
                <a:solidFill>
                  <a:schemeClr val="bg1"/>
                </a:solidFill>
              </a:rPr>
              <a:t>e-mail: </a:t>
            </a:r>
            <a:r>
              <a:rPr lang="en-US" sz="3000" dirty="0">
                <a:solidFill>
                  <a:srgbClr val="FFC000"/>
                </a:solidFill>
              </a:rPr>
              <a:t>sbohlen@gmail.com</a:t>
            </a:r>
          </a:p>
          <a:p>
            <a:pPr marL="420624" indent="-384048">
              <a:spcBef>
                <a:spcPct val="20000"/>
              </a:spcBef>
              <a:buClr>
                <a:schemeClr val="accent1"/>
              </a:buClr>
              <a:buSzPct val="80000"/>
              <a:defRPr/>
            </a:pPr>
            <a:r>
              <a:rPr lang="en-US" sz="3000" dirty="0">
                <a:solidFill>
                  <a:schemeClr val="bg1"/>
                </a:solidFill>
              </a:rPr>
              <a:t>twitter: </a:t>
            </a:r>
            <a:r>
              <a:rPr lang="en-US" sz="3000" dirty="0">
                <a:solidFill>
                  <a:srgbClr val="FFC000"/>
                </a:solidFill>
              </a:rPr>
              <a:t>@</a:t>
            </a:r>
            <a:r>
              <a:rPr lang="en-US" sz="3000" dirty="0" err="1">
                <a:solidFill>
                  <a:srgbClr val="FFC000"/>
                </a:solidFill>
              </a:rPr>
              <a:t>sbohlen</a:t>
            </a:r>
            <a:endParaRPr lang="en-US" sz="3000" dirty="0">
              <a:solidFill>
                <a:srgbClr val="FFC000"/>
              </a:solidFill>
            </a:endParaRPr>
          </a:p>
          <a:p>
            <a:pPr marL="420624" indent="-384048">
              <a:spcBef>
                <a:spcPct val="20000"/>
              </a:spcBef>
              <a:buClr>
                <a:schemeClr val="accent1"/>
              </a:buClr>
              <a:buSzPct val="80000"/>
              <a:defRPr/>
            </a:pPr>
            <a:r>
              <a:rPr lang="en-US" sz="3000" dirty="0">
                <a:solidFill>
                  <a:schemeClr val="bg1"/>
                </a:solidFill>
              </a:rPr>
              <a:t>Membership: </a:t>
            </a:r>
            <a:r>
              <a:rPr lang="en-US" sz="3000" dirty="0">
                <a:solidFill>
                  <a:srgbClr val="FFC000"/>
                </a:solidFill>
              </a:rPr>
              <a:t>ASP Insiders, C# Insiders, Telerik Insiders, INETA Board of Directors</a:t>
            </a:r>
          </a:p>
          <a:p>
            <a:pPr marL="420624" indent="-384048">
              <a:spcBef>
                <a:spcPct val="20000"/>
              </a:spcBef>
              <a:buClr>
                <a:schemeClr val="accent1"/>
              </a:buClr>
              <a:buSzPct val="80000"/>
              <a:defRPr/>
            </a:pPr>
            <a:endParaRPr lang="en-US" sz="3000" dirty="0">
              <a:solidFill>
                <a:srgbClr val="FFC000"/>
              </a:solidFill>
            </a:endParaRPr>
          </a:p>
        </p:txBody>
      </p:sp>
      <p:pic>
        <p:nvPicPr>
          <p:cNvPr id="6" name="Picture 5" descr="altnetnewyorklogo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379887" y="1592782"/>
            <a:ext cx="1695996" cy="1238077"/>
          </a:xfrm>
          <a:prstGeom prst="rect">
            <a:avLst/>
          </a:prstGeom>
        </p:spPr>
      </p:pic>
      <p:pic>
        <p:nvPicPr>
          <p:cNvPr id="7" name="Picture 6" descr="MVP_FullColor_ForScreen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818352" y="4572000"/>
            <a:ext cx="819064" cy="128550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7045" y="3032175"/>
            <a:ext cx="1841683" cy="9715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3000" y="648623"/>
            <a:ext cx="2566740" cy="94415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824002" y="5857506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Alumni</a:t>
            </a:r>
          </a:p>
        </p:txBody>
      </p:sp>
    </p:spTree>
    <p:extLst>
      <p:ext uri="{BB962C8B-B14F-4D97-AF65-F5344CB8AC3E}">
        <p14:creationId xmlns:p14="http://schemas.microsoft.com/office/powerpoint/2010/main" val="41970702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10972800" cy="914400"/>
          </a:xfrm>
        </p:spPr>
        <p:txBody>
          <a:bodyPr/>
          <a:lstStyle/>
          <a:p>
            <a:r>
              <a:rPr lang="en-US" dirty="0"/>
              <a:t>Crossing Bounded Contexts</a:t>
            </a:r>
          </a:p>
        </p:txBody>
      </p:sp>
      <p:pic>
        <p:nvPicPr>
          <p:cNvPr id="7170" name="Picture 2" descr="http://sacarfan.co.za/wp-content/uploads/2012/11/jeep-cherokee-border-crossing-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1524000"/>
            <a:ext cx="7315200" cy="4861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24047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33400"/>
            <a:ext cx="10972800" cy="914400"/>
          </a:xfrm>
        </p:spPr>
        <p:txBody>
          <a:bodyPr>
            <a:normAutofit/>
          </a:bodyPr>
          <a:lstStyle/>
          <a:p>
            <a:r>
              <a:rPr lang="en-US" dirty="0"/>
              <a:t>Context Matters: The ‘Pudding’ Problem</a:t>
            </a:r>
          </a:p>
        </p:txBody>
      </p:sp>
      <p:pic>
        <p:nvPicPr>
          <p:cNvPr id="5122" name="Picture 2" descr="http://sweets.seriouseats.com/images/20110712-pudding-jell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673" y="2438400"/>
            <a:ext cx="4762500" cy="2333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s://pricechopper.files.wordpress.com/2010/10/variety4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1752600"/>
            <a:ext cx="5483225" cy="4390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2983923" y="6118421"/>
            <a:ext cx="7543800" cy="838199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rgbClr val="FFC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rgbClr val="FFC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rgbClr val="FFC00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rgbClr val="FFC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rgbClr val="FFC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Semantic Meaning is all about Context!</a:t>
            </a:r>
          </a:p>
        </p:txBody>
      </p:sp>
    </p:spTree>
    <p:extLst>
      <p:ext uri="{BB962C8B-B14F-4D97-AF65-F5344CB8AC3E}">
        <p14:creationId xmlns:p14="http://schemas.microsoft.com/office/powerpoint/2010/main" val="184412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81000"/>
            <a:ext cx="10972800" cy="914400"/>
          </a:xfrm>
        </p:spPr>
        <p:txBody>
          <a:bodyPr/>
          <a:lstStyle/>
          <a:p>
            <a:r>
              <a:rPr lang="en-US" dirty="0"/>
              <a:t>Context Maps</a:t>
            </a:r>
          </a:p>
        </p:txBody>
      </p:sp>
      <p:pic>
        <p:nvPicPr>
          <p:cNvPr id="8196" name="Picture 4" descr="http://www.wallacelakelodge.com/images/bordercrossing/Border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1371600"/>
            <a:ext cx="7620000" cy="5057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34413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10972800" cy="914400"/>
          </a:xfrm>
        </p:spPr>
        <p:txBody>
          <a:bodyPr/>
          <a:lstStyle/>
          <a:p>
            <a:r>
              <a:rPr lang="en-US" dirty="0"/>
              <a:t>Context Maps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600201"/>
            <a:ext cx="5029200" cy="40687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When we need to communicate across Bounded Contexts</a:t>
            </a:r>
          </a:p>
          <a:p>
            <a:r>
              <a:rPr lang="en-US" dirty="0">
                <a:solidFill>
                  <a:schemeClr val="bg1"/>
                </a:solidFill>
              </a:rPr>
              <a:t>Translation of </a:t>
            </a:r>
            <a:r>
              <a:rPr lang="en-US" i="1" dirty="0">
                <a:solidFill>
                  <a:schemeClr val="bg1"/>
                </a:solidFill>
              </a:rPr>
              <a:t>ideas</a:t>
            </a:r>
          </a:p>
          <a:p>
            <a:r>
              <a:rPr lang="en-US" dirty="0">
                <a:solidFill>
                  <a:schemeClr val="bg1"/>
                </a:solidFill>
              </a:rPr>
              <a:t>Not always bi-directional</a:t>
            </a:r>
          </a:p>
        </p:txBody>
      </p:sp>
      <p:pic>
        <p:nvPicPr>
          <p:cNvPr id="4" name="Picture 3" descr="context_map02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400" y="1539522"/>
            <a:ext cx="6324600" cy="4099278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</p:spTree>
    <p:extLst>
      <p:ext uri="{BB962C8B-B14F-4D97-AF65-F5344CB8AC3E}">
        <p14:creationId xmlns:p14="http://schemas.microsoft.com/office/powerpoint/2010/main" val="40420198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10972800" cy="914400"/>
          </a:xfrm>
        </p:spPr>
        <p:txBody>
          <a:bodyPr/>
          <a:lstStyle/>
          <a:p>
            <a:r>
              <a:rPr lang="en-US" dirty="0"/>
              <a:t>The Big Ball of Mud Pattern</a:t>
            </a:r>
          </a:p>
        </p:txBody>
      </p:sp>
      <p:pic>
        <p:nvPicPr>
          <p:cNvPr id="10242" name="Picture 2" descr="http://tommcfarlin.com/wp-content/uploads/2014/08/big-ball-of-mu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4125" y="1524000"/>
            <a:ext cx="7143750" cy="4752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5761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10972800" cy="914400"/>
          </a:xfrm>
        </p:spPr>
        <p:txBody>
          <a:bodyPr/>
          <a:lstStyle/>
          <a:p>
            <a:r>
              <a:rPr lang="en-US" dirty="0"/>
              <a:t>Anti-Corruption Layers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639230"/>
            <a:ext cx="7543800" cy="40687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Protect your self from the Big Ball of Mud!</a:t>
            </a:r>
          </a:p>
          <a:p>
            <a:r>
              <a:rPr lang="en-US" dirty="0">
                <a:solidFill>
                  <a:schemeClr val="bg1"/>
                </a:solidFill>
              </a:rPr>
              <a:t>Isolate the parts of your system that change from the parts that are stable</a:t>
            </a:r>
          </a:p>
          <a:p>
            <a:r>
              <a:rPr lang="en-US" dirty="0">
                <a:solidFill>
                  <a:schemeClr val="bg1"/>
                </a:solidFill>
              </a:rPr>
              <a:t>Not just for ‘messy code’, but for code that changes for different reasons or at different rates</a:t>
            </a:r>
          </a:p>
        </p:txBody>
      </p:sp>
      <p:pic>
        <p:nvPicPr>
          <p:cNvPr id="4" name="Picture 3" descr="0715mud-day-king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4800" y="990600"/>
            <a:ext cx="3505200" cy="5261923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</p:spTree>
    <p:extLst>
      <p:ext uri="{BB962C8B-B14F-4D97-AF65-F5344CB8AC3E}">
        <p14:creationId xmlns:p14="http://schemas.microsoft.com/office/powerpoint/2010/main" val="26809418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1790054" y="1219200"/>
            <a:ext cx="8344546" cy="5410200"/>
          </a:xfrm>
          <a:prstGeom prst="roundRect">
            <a:avLst/>
          </a:prstGeom>
          <a:effectLst>
            <a:glow rad="101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Strategic Design Graphic.wm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7811" y="1449092"/>
            <a:ext cx="7698189" cy="49517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04800"/>
            <a:ext cx="10972800" cy="914400"/>
          </a:xfrm>
        </p:spPr>
        <p:txBody>
          <a:bodyPr/>
          <a:lstStyle/>
          <a:p>
            <a:r>
              <a:rPr lang="en-US" dirty="0"/>
              <a:t>Organizing Strategies</a:t>
            </a:r>
          </a:p>
        </p:txBody>
      </p:sp>
    </p:spTree>
    <p:extLst>
      <p:ext uri="{BB962C8B-B14F-4D97-AF65-F5344CB8AC3E}">
        <p14:creationId xmlns:p14="http://schemas.microsoft.com/office/powerpoint/2010/main" val="3098065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4400" y="3276600"/>
            <a:ext cx="2667000" cy="9144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Breathe!</a:t>
            </a:r>
          </a:p>
        </p:txBody>
      </p:sp>
    </p:spTree>
    <p:extLst>
      <p:ext uri="{BB962C8B-B14F-4D97-AF65-F5344CB8AC3E}">
        <p14:creationId xmlns:p14="http://schemas.microsoft.com/office/powerpoint/2010/main" val="40857753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295400"/>
            <a:ext cx="10363200" cy="1470025"/>
          </a:xfrm>
        </p:spPr>
        <p:txBody>
          <a:bodyPr/>
          <a:lstStyle/>
          <a:p>
            <a:r>
              <a:rPr lang="en-US" dirty="0"/>
              <a:t>Domain-Driven Design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2362200"/>
            <a:ext cx="10515600" cy="1752600"/>
          </a:xfrm>
        </p:spPr>
        <p:txBody>
          <a:bodyPr>
            <a:no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Implementation Patterns and Considerations in .NET</a:t>
            </a:r>
          </a:p>
          <a:p>
            <a:r>
              <a:rPr lang="en-US" sz="3600" dirty="0">
                <a:solidFill>
                  <a:schemeClr val="bg1"/>
                </a:solidFill>
              </a:rPr>
              <a:t>Part 2: Code and Implementation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85800" y="6096001"/>
            <a:ext cx="10515600" cy="517525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/>
          <a:p>
            <a:pPr algn="just">
              <a:spcBef>
                <a:spcPct val="0"/>
              </a:spcBef>
              <a:defRPr/>
            </a:pPr>
            <a:r>
              <a:rPr lang="en-US" sz="20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sbohlen@gmail.com	        http://blog.unhandled-exceptions.com			@</a:t>
            </a:r>
            <a:r>
              <a:rPr lang="en-US" sz="20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sbohlen</a:t>
            </a:r>
            <a:endParaRPr lang="en-US" sz="20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828800" y="4724400"/>
            <a:ext cx="3886200" cy="1371600"/>
          </a:xfrm>
          <a:prstGeom prst="rect">
            <a:avLst/>
          </a:prstGeom>
        </p:spPr>
        <p:txBody>
          <a:bodyPr vert="horz" lIns="45720" rIns="45720" anchor="ctr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lang="en-US" sz="25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Steve Bohlen</a:t>
            </a:r>
          </a:p>
          <a:p>
            <a:pPr>
              <a:spcBef>
                <a:spcPct val="0"/>
              </a:spcBef>
              <a:defRPr/>
            </a:pPr>
            <a:r>
              <a:rPr lang="en-US" sz="25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Principal Software Engineer</a:t>
            </a:r>
          </a:p>
          <a:p>
            <a:pPr>
              <a:spcBef>
                <a:spcPct val="0"/>
              </a:spcBef>
              <a:defRPr/>
            </a:pPr>
            <a:r>
              <a:rPr lang="en-US" sz="25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&amp; Technical Evangelist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7689" y="5067301"/>
            <a:ext cx="2203711" cy="81062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85800" y="4859223"/>
            <a:ext cx="1066800" cy="10668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sz="2000" dirty="0"/>
              <a:t>DX/TED</a:t>
            </a:r>
          </a:p>
        </p:txBody>
      </p:sp>
    </p:spTree>
    <p:extLst>
      <p:ext uri="{BB962C8B-B14F-4D97-AF65-F5344CB8AC3E}">
        <p14:creationId xmlns:p14="http://schemas.microsoft.com/office/powerpoint/2010/main" val="391542413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2209800" y="1168121"/>
            <a:ext cx="8305800" cy="5385079"/>
          </a:xfrm>
          <a:prstGeom prst="roundRect">
            <a:avLst/>
          </a:prstGeom>
          <a:effectLst>
            <a:glow rad="101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Model-Driven-Design Graphic.wm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0" y="1264649"/>
            <a:ext cx="7484347" cy="513175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04800"/>
            <a:ext cx="10972800" cy="914400"/>
          </a:xfrm>
        </p:spPr>
        <p:txBody>
          <a:bodyPr/>
          <a:lstStyle/>
          <a:p>
            <a:r>
              <a:rPr lang="en-US" dirty="0"/>
              <a:t>Domain Model Building Blocks</a:t>
            </a:r>
          </a:p>
        </p:txBody>
      </p:sp>
    </p:spTree>
    <p:extLst>
      <p:ext uri="{BB962C8B-B14F-4D97-AF65-F5344CB8AC3E}">
        <p14:creationId xmlns:p14="http://schemas.microsoft.com/office/powerpoint/2010/main" val="2627839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952877" y="4038600"/>
            <a:ext cx="4429125" cy="457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057400" y="1752600"/>
            <a:ext cx="14462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I am a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854244" y="3962400"/>
            <a:ext cx="259455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employee…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453076" y="5334002"/>
            <a:ext cx="721492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…but these thoughts are my own!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1690" y="2133601"/>
            <a:ext cx="6388621" cy="2350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089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10972800" cy="914400"/>
          </a:xfrm>
        </p:spPr>
        <p:txBody>
          <a:bodyPr/>
          <a:lstStyle/>
          <a:p>
            <a:r>
              <a:rPr lang="en-US" dirty="0"/>
              <a:t>Exploring Domain Model Building Blocks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87679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Entities</a:t>
            </a:r>
          </a:p>
          <a:p>
            <a:r>
              <a:rPr lang="en-US" dirty="0">
                <a:solidFill>
                  <a:schemeClr val="bg1"/>
                </a:solidFill>
              </a:rPr>
              <a:t>Value Objects</a:t>
            </a:r>
          </a:p>
          <a:p>
            <a:r>
              <a:rPr lang="en-US" dirty="0">
                <a:solidFill>
                  <a:schemeClr val="bg1"/>
                </a:solidFill>
              </a:rPr>
              <a:t>Repositories</a:t>
            </a:r>
          </a:p>
          <a:p>
            <a:r>
              <a:rPr lang="en-US" dirty="0">
                <a:solidFill>
                  <a:schemeClr val="bg1"/>
                </a:solidFill>
              </a:rPr>
              <a:t>Services</a:t>
            </a:r>
          </a:p>
          <a:p>
            <a:r>
              <a:rPr lang="en-US" dirty="0">
                <a:solidFill>
                  <a:schemeClr val="bg1"/>
                </a:solidFill>
              </a:rPr>
              <a:t>Validation</a:t>
            </a:r>
          </a:p>
        </p:txBody>
      </p:sp>
    </p:spTree>
    <p:extLst>
      <p:ext uri="{BB962C8B-B14F-4D97-AF65-F5344CB8AC3E}">
        <p14:creationId xmlns:p14="http://schemas.microsoft.com/office/powerpoint/2010/main" val="3745440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3200400"/>
            <a:ext cx="8229600" cy="914400"/>
          </a:xfrm>
        </p:spPr>
        <p:txBody>
          <a:bodyPr>
            <a:normAutofit/>
          </a:bodyPr>
          <a:lstStyle/>
          <a:p>
            <a:r>
              <a:rPr lang="en-US" dirty="0"/>
              <a:t>Entities</a:t>
            </a:r>
          </a:p>
        </p:txBody>
      </p:sp>
      <p:pic>
        <p:nvPicPr>
          <p:cNvPr id="3" name="Picture 2" descr="fingerprint-thumb3465044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248400" y="1143000"/>
            <a:ext cx="5105400" cy="5105400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09600"/>
            <a:ext cx="11201400" cy="914400"/>
          </a:xfrm>
        </p:spPr>
        <p:txBody>
          <a:bodyPr/>
          <a:lstStyle/>
          <a:p>
            <a:r>
              <a:rPr lang="en-US" dirty="0"/>
              <a:t>Coding DDD Entities Distilled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11201400" cy="4800600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bg1"/>
                </a:solidFill>
              </a:rPr>
              <a:t>Identity Equality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Objects are </a:t>
            </a:r>
            <a:r>
              <a:rPr lang="en-US" i="1" dirty="0">
                <a:solidFill>
                  <a:schemeClr val="bg1"/>
                </a:solidFill>
              </a:rPr>
              <a:t>just </a:t>
            </a:r>
            <a:r>
              <a:rPr lang="en-US" dirty="0">
                <a:solidFill>
                  <a:schemeClr val="bg1"/>
                </a:solidFill>
              </a:rPr>
              <a:t>reference-equal by default in .NET</a:t>
            </a:r>
          </a:p>
          <a:p>
            <a:pPr lvl="1"/>
            <a:r>
              <a:rPr lang="en-US" sz="26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Equals</a:t>
            </a:r>
            <a:r>
              <a:rPr lang="en-US" sz="2600" dirty="0">
                <a:solidFill>
                  <a:schemeClr val="bg1"/>
                </a:solidFill>
              </a:rPr>
              <a:t>, </a:t>
            </a:r>
            <a:r>
              <a:rPr lang="en-US" sz="26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GetHashCode</a:t>
            </a:r>
            <a:r>
              <a:rPr lang="en-US" sz="2600" dirty="0">
                <a:solidFill>
                  <a:schemeClr val="bg1"/>
                </a:solidFill>
              </a:rPr>
              <a:t>, </a:t>
            </a:r>
            <a:r>
              <a:rPr lang="en-US" sz="26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IEquatable</a:t>
            </a:r>
            <a:r>
              <a:rPr lang="en-US" sz="26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&lt;T&gt;</a:t>
            </a:r>
          </a:p>
          <a:p>
            <a:pPr lvl="2"/>
            <a:r>
              <a:rPr lang="en-US" sz="2200" dirty="0">
                <a:solidFill>
                  <a:schemeClr val="bg1"/>
                </a:solidFill>
              </a:rPr>
              <a:t>Identity Comparison</a:t>
            </a:r>
          </a:p>
          <a:p>
            <a:r>
              <a:rPr lang="en-US" dirty="0">
                <a:solidFill>
                  <a:schemeClr val="bg1"/>
                </a:solidFill>
              </a:rPr>
              <a:t>Control of Access to Children Objects within the aggregate</a:t>
            </a:r>
          </a:p>
          <a:p>
            <a:pPr lvl="1"/>
            <a:r>
              <a:rPr lang="en-US" sz="26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Customer.AddOrder</a:t>
            </a:r>
            <a:r>
              <a:rPr lang="en-US" sz="26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6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theOrder</a:t>
            </a:r>
            <a:r>
              <a:rPr lang="en-US" sz="26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);</a:t>
            </a:r>
            <a:r>
              <a:rPr lang="en-US" sz="2600" dirty="0">
                <a:solidFill>
                  <a:schemeClr val="bg1"/>
                </a:solidFill>
              </a:rPr>
              <a:t>, </a:t>
            </a:r>
            <a:r>
              <a:rPr lang="en-US" sz="26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Customer.RemoveOrder</a:t>
            </a:r>
            <a:r>
              <a:rPr lang="en-US" sz="26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6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theOrder</a:t>
            </a:r>
            <a:r>
              <a:rPr lang="en-US" sz="26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);</a:t>
            </a:r>
          </a:p>
          <a:p>
            <a:pPr lvl="1"/>
            <a:r>
              <a:rPr lang="en-US" sz="2600" i="1" dirty="0">
                <a:solidFill>
                  <a:schemeClr val="bg1"/>
                </a:solidFill>
              </a:rPr>
              <a:t>Not</a:t>
            </a:r>
            <a:r>
              <a:rPr lang="en-US" sz="2600" dirty="0">
                <a:solidFill>
                  <a:schemeClr val="bg1"/>
                </a:solidFill>
              </a:rPr>
              <a:t> </a:t>
            </a:r>
            <a:r>
              <a:rPr lang="en-US" sz="26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Customer.Orders.Add</a:t>
            </a:r>
            <a:r>
              <a:rPr lang="en-US" sz="26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6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theOrder</a:t>
            </a:r>
            <a:r>
              <a:rPr lang="en-US" sz="26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);</a:t>
            </a:r>
          </a:p>
          <a:p>
            <a:r>
              <a:rPr lang="en-US" dirty="0">
                <a:solidFill>
                  <a:schemeClr val="bg1"/>
                </a:solidFill>
              </a:rPr>
              <a:t>Infrastructure-Ignorant</a:t>
            </a:r>
          </a:p>
          <a:p>
            <a:pPr lvl="1"/>
            <a:r>
              <a:rPr lang="en-US" sz="2600" dirty="0">
                <a:solidFill>
                  <a:schemeClr val="bg1"/>
                </a:solidFill>
              </a:rPr>
              <a:t>Persistent-Ignorant, UI-Ignorant, etc.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609600"/>
            <a:ext cx="11125200" cy="914400"/>
          </a:xfrm>
        </p:spPr>
        <p:txBody>
          <a:bodyPr>
            <a:normAutofit/>
          </a:bodyPr>
          <a:lstStyle/>
          <a:p>
            <a:r>
              <a:rPr lang="en-US" dirty="0"/>
              <a:t>Challenges with DDD Entities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600200"/>
            <a:ext cx="11125200" cy="48768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Do we expose Identity value as a property?</a:t>
            </a:r>
          </a:p>
          <a:p>
            <a:pPr lvl="1"/>
            <a:r>
              <a:rPr lang="en-US" sz="2600" dirty="0">
                <a:solidFill>
                  <a:schemeClr val="bg1"/>
                </a:solidFill>
              </a:rPr>
              <a:t>Isn’t that a persistence-concern?</a:t>
            </a:r>
          </a:p>
          <a:p>
            <a:pPr lvl="1"/>
            <a:r>
              <a:rPr lang="en-US" sz="2600" dirty="0">
                <a:solidFill>
                  <a:schemeClr val="bg1"/>
                </a:solidFill>
              </a:rPr>
              <a:t>Providing a setter means the ‘identity’ of my entity can be changed by something external to it (bad!)</a:t>
            </a:r>
          </a:p>
          <a:p>
            <a:r>
              <a:rPr lang="en-US" sz="3000" dirty="0">
                <a:solidFill>
                  <a:schemeClr val="bg1"/>
                </a:solidFill>
              </a:rPr>
              <a:t>Are General Property Setters/Getters a smell?</a:t>
            </a:r>
          </a:p>
          <a:p>
            <a:pPr lvl="1"/>
            <a:r>
              <a:rPr lang="en-US" sz="2600" dirty="0">
                <a:solidFill>
                  <a:schemeClr val="bg1"/>
                </a:solidFill>
              </a:rPr>
              <a:t>Means your domain is trending towards DTO-hell</a:t>
            </a:r>
          </a:p>
          <a:p>
            <a:pPr lvl="1"/>
            <a:r>
              <a:rPr lang="en-US" sz="2600" dirty="0">
                <a:solidFill>
                  <a:schemeClr val="bg1"/>
                </a:solidFill>
              </a:rPr>
              <a:t>Entities as just property-containers for data</a:t>
            </a:r>
          </a:p>
          <a:p>
            <a:pPr lvl="1"/>
            <a:r>
              <a:rPr lang="en-US" sz="2600" dirty="0">
                <a:solidFill>
                  <a:schemeClr val="bg1"/>
                </a:solidFill>
              </a:rPr>
              <a:t>Non-Meaningful names for things!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2743200"/>
            <a:ext cx="8229600" cy="914400"/>
          </a:xfrm>
        </p:spPr>
        <p:txBody>
          <a:bodyPr>
            <a:normAutofit/>
          </a:bodyPr>
          <a:lstStyle/>
          <a:p>
            <a:r>
              <a:rPr lang="en-US" dirty="0"/>
              <a:t>Exploring Entities in Code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3200400"/>
            <a:ext cx="8229600" cy="914400"/>
          </a:xfrm>
        </p:spPr>
        <p:txBody>
          <a:bodyPr>
            <a:normAutofit/>
          </a:bodyPr>
          <a:lstStyle/>
          <a:p>
            <a:r>
              <a:rPr lang="en-US" dirty="0"/>
              <a:t>Value Objects</a:t>
            </a:r>
          </a:p>
        </p:txBody>
      </p:sp>
      <p:pic>
        <p:nvPicPr>
          <p:cNvPr id="3" name="Picture 2" descr="address post - bronze application.jpe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001001" y="328628"/>
            <a:ext cx="3047999" cy="630077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 descr="dollar-sign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400801" y="316753"/>
            <a:ext cx="2564910" cy="299794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10972800" cy="914400"/>
          </a:xfrm>
        </p:spPr>
        <p:txBody>
          <a:bodyPr/>
          <a:lstStyle/>
          <a:p>
            <a:r>
              <a:rPr lang="en-US" dirty="0"/>
              <a:t>Anti-Pattern: Primitive Obsession</a:t>
            </a:r>
          </a:p>
        </p:txBody>
      </p:sp>
      <p:pic>
        <p:nvPicPr>
          <p:cNvPr id="9218" name="Picture 2" descr="https://upload.wikimedia.org/wikipedia/commons/thumb/6/62/Steamtop.jpg/800px-Steamtop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504950"/>
            <a:ext cx="6629400" cy="497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215631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3810000" y="1981200"/>
            <a:ext cx="4267200" cy="3200400"/>
          </a:xfrm>
          <a:prstGeom prst="roundRect">
            <a:avLst>
              <a:gd name="adj" fmla="val 8437"/>
            </a:avLst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public class Customer</a:t>
            </a:r>
          </a:p>
          <a:p>
            <a:r>
              <a:rPr lang="en-US" dirty="0"/>
              <a:t>{</a:t>
            </a:r>
          </a:p>
          <a:p>
            <a:r>
              <a:rPr lang="en-US" dirty="0"/>
              <a:t>  public </a:t>
            </a:r>
            <a:r>
              <a:rPr lang="en-US" dirty="0" err="1"/>
              <a:t>int</a:t>
            </a:r>
            <a:r>
              <a:rPr lang="en-US" dirty="0"/>
              <a:t> Id { get; set;}</a:t>
            </a:r>
          </a:p>
          <a:p>
            <a:r>
              <a:rPr lang="en-US" dirty="0"/>
              <a:t>  public string </a:t>
            </a:r>
            <a:r>
              <a:rPr lang="en-US" dirty="0" err="1"/>
              <a:t>Firstname</a:t>
            </a:r>
            <a:r>
              <a:rPr lang="en-US" dirty="0"/>
              <a:t> {get; set;}</a:t>
            </a:r>
          </a:p>
          <a:p>
            <a:r>
              <a:rPr lang="en-US" dirty="0"/>
              <a:t>  public string </a:t>
            </a:r>
            <a:r>
              <a:rPr lang="en-US" dirty="0" err="1"/>
              <a:t>Lastname</a:t>
            </a:r>
            <a:r>
              <a:rPr lang="en-US" dirty="0"/>
              <a:t> {get; set;}</a:t>
            </a:r>
          </a:p>
          <a:p>
            <a:r>
              <a:rPr lang="en-US" dirty="0"/>
              <a:t>  public 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BuildingNumber</a:t>
            </a:r>
            <a:r>
              <a:rPr lang="en-US" dirty="0"/>
              <a:t> {get; set;}</a:t>
            </a:r>
          </a:p>
          <a:p>
            <a:r>
              <a:rPr lang="en-US" dirty="0"/>
              <a:t>  public string Street {get; set;}</a:t>
            </a:r>
          </a:p>
          <a:p>
            <a:r>
              <a:rPr lang="en-US" dirty="0"/>
              <a:t>  public string City {get; set;}</a:t>
            </a:r>
          </a:p>
          <a:p>
            <a:r>
              <a:rPr lang="en-US" dirty="0"/>
              <a:t>  public string State {get; set;}</a:t>
            </a:r>
          </a:p>
          <a:p>
            <a:r>
              <a:rPr lang="en-US" dirty="0"/>
              <a:t>  public string </a:t>
            </a:r>
            <a:r>
              <a:rPr lang="en-US" dirty="0" err="1"/>
              <a:t>PostalCode</a:t>
            </a:r>
            <a:r>
              <a:rPr lang="en-US" dirty="0"/>
              <a:t> {get; set;}</a:t>
            </a:r>
          </a:p>
          <a:p>
            <a:r>
              <a:rPr lang="en-US" dirty="0"/>
              <a:t>}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10972800" cy="914400"/>
          </a:xfrm>
        </p:spPr>
        <p:txBody>
          <a:bodyPr>
            <a:normAutofit/>
          </a:bodyPr>
          <a:lstStyle/>
          <a:p>
            <a:r>
              <a:rPr lang="en-US" dirty="0"/>
              <a:t>Understanding Entities and Value Objects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629400" y="1524000"/>
            <a:ext cx="3733800" cy="1600200"/>
          </a:xfrm>
          <a:prstGeom prst="roundRect">
            <a:avLst>
              <a:gd name="adj" fmla="val 13334"/>
            </a:avLst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public class Name</a:t>
            </a:r>
          </a:p>
          <a:p>
            <a:r>
              <a:rPr lang="en-US" dirty="0"/>
              <a:t>{</a:t>
            </a:r>
          </a:p>
          <a:p>
            <a:r>
              <a:rPr lang="en-US" dirty="0"/>
              <a:t>  public string </a:t>
            </a:r>
            <a:r>
              <a:rPr lang="en-US" dirty="0" err="1"/>
              <a:t>Firstname</a:t>
            </a:r>
            <a:r>
              <a:rPr lang="en-US" dirty="0"/>
              <a:t> {get; set;}</a:t>
            </a:r>
          </a:p>
          <a:p>
            <a:r>
              <a:rPr lang="en-US" dirty="0"/>
              <a:t>  public string </a:t>
            </a:r>
            <a:r>
              <a:rPr lang="en-US" dirty="0" err="1"/>
              <a:t>Lastname</a:t>
            </a:r>
            <a:r>
              <a:rPr lang="en-US" dirty="0"/>
              <a:t> {get; set;}</a:t>
            </a:r>
          </a:p>
          <a:p>
            <a:r>
              <a:rPr lang="en-US" dirty="0"/>
              <a:t>}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1752600" y="1828800"/>
            <a:ext cx="4495800" cy="2514600"/>
          </a:xfrm>
          <a:prstGeom prst="roundRect">
            <a:avLst>
              <a:gd name="adj" fmla="val 8437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public class Customer</a:t>
            </a:r>
          </a:p>
          <a:p>
            <a:r>
              <a:rPr lang="en-US" dirty="0"/>
              <a:t>{</a:t>
            </a:r>
          </a:p>
          <a:p>
            <a:r>
              <a:rPr lang="en-US" dirty="0"/>
              <a:t>  public </a:t>
            </a:r>
            <a:r>
              <a:rPr lang="en-US" dirty="0" err="1"/>
              <a:t>int</a:t>
            </a:r>
            <a:r>
              <a:rPr lang="en-US" dirty="0"/>
              <a:t> Id { get; set;}</a:t>
            </a:r>
          </a:p>
          <a:p>
            <a:r>
              <a:rPr lang="en-US" dirty="0"/>
              <a:t>  public Name </a:t>
            </a:r>
            <a:r>
              <a:rPr lang="en-US" dirty="0" err="1"/>
              <a:t>FullName</a:t>
            </a:r>
            <a:r>
              <a:rPr lang="en-US" dirty="0"/>
              <a:t> {get; set;}</a:t>
            </a:r>
          </a:p>
          <a:p>
            <a:r>
              <a:rPr lang="en-US" dirty="0"/>
              <a:t>  public Address </a:t>
            </a:r>
            <a:r>
              <a:rPr lang="en-US" dirty="0" err="1"/>
              <a:t>ShippingAddress</a:t>
            </a:r>
            <a:r>
              <a:rPr lang="en-US" dirty="0"/>
              <a:t> {get; set;}</a:t>
            </a:r>
          </a:p>
          <a:p>
            <a:r>
              <a:rPr lang="en-US" dirty="0"/>
              <a:t>  public Address </a:t>
            </a:r>
            <a:r>
              <a:rPr lang="en-US" dirty="0" err="1"/>
              <a:t>BillingAddress</a:t>
            </a:r>
            <a:r>
              <a:rPr lang="en-US" dirty="0"/>
              <a:t> {get; set;}</a:t>
            </a:r>
          </a:p>
          <a:p>
            <a:r>
              <a:rPr lang="en-US" dirty="0"/>
              <a:t>}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6553200" y="3886200"/>
            <a:ext cx="3886200" cy="2362200"/>
          </a:xfrm>
          <a:prstGeom prst="roundRect">
            <a:avLst>
              <a:gd name="adj" fmla="val 13334"/>
            </a:avLst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public class Address</a:t>
            </a:r>
          </a:p>
          <a:p>
            <a:r>
              <a:rPr lang="en-US" dirty="0"/>
              <a:t>{</a:t>
            </a:r>
          </a:p>
          <a:p>
            <a:r>
              <a:rPr lang="en-US" dirty="0"/>
              <a:t>  public 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BuildingNumber</a:t>
            </a:r>
            <a:r>
              <a:rPr lang="en-US" dirty="0"/>
              <a:t> {get; set;}</a:t>
            </a:r>
          </a:p>
          <a:p>
            <a:r>
              <a:rPr lang="en-US" dirty="0"/>
              <a:t>  public string Street {get; set;}</a:t>
            </a:r>
          </a:p>
          <a:p>
            <a:r>
              <a:rPr lang="en-US" dirty="0"/>
              <a:t>  public string City {get; set;}</a:t>
            </a:r>
          </a:p>
          <a:p>
            <a:r>
              <a:rPr lang="en-US" dirty="0"/>
              <a:t>  public string State {get; set;}</a:t>
            </a:r>
          </a:p>
          <a:p>
            <a:r>
              <a:rPr lang="en-US" dirty="0"/>
              <a:t>  public string </a:t>
            </a:r>
            <a:r>
              <a:rPr lang="en-US" dirty="0" err="1"/>
              <a:t>PostalCode</a:t>
            </a:r>
            <a:r>
              <a:rPr lang="en-US" dirty="0"/>
              <a:t> {get; set;}</a:t>
            </a:r>
          </a:p>
          <a:p>
            <a:r>
              <a:rPr lang="en-US" dirty="0"/>
              <a:t>}</a:t>
            </a:r>
          </a:p>
        </p:txBody>
      </p:sp>
      <p:sp>
        <p:nvSpPr>
          <p:cNvPr id="12" name="Bent-Up Arrow 11"/>
          <p:cNvSpPr/>
          <p:nvPr/>
        </p:nvSpPr>
        <p:spPr>
          <a:xfrm rot="5400000">
            <a:off x="4343400" y="3429000"/>
            <a:ext cx="1981200" cy="2743200"/>
          </a:xfrm>
          <a:prstGeom prst="bentUpArrow">
            <a:avLst>
              <a:gd name="adj1" fmla="val 13453"/>
              <a:gd name="adj2" fmla="val 14570"/>
              <a:gd name="adj3" fmla="val 17498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Bent-Up Arrow 12"/>
          <p:cNvSpPr/>
          <p:nvPr/>
        </p:nvSpPr>
        <p:spPr>
          <a:xfrm rot="10800000" flipH="1">
            <a:off x="6019800" y="3276600"/>
            <a:ext cx="2133600" cy="762000"/>
          </a:xfrm>
          <a:prstGeom prst="bentUpArrow">
            <a:avLst>
              <a:gd name="adj1" fmla="val 31158"/>
              <a:gd name="adj2" fmla="val 28340"/>
              <a:gd name="adj3" fmla="val 34219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Bent-Up Arrow 13"/>
          <p:cNvSpPr/>
          <p:nvPr/>
        </p:nvSpPr>
        <p:spPr>
          <a:xfrm rot="5400000" flipH="1">
            <a:off x="4648200" y="838200"/>
            <a:ext cx="1143000" cy="3124200"/>
          </a:xfrm>
          <a:prstGeom prst="bentUpArrow">
            <a:avLst>
              <a:gd name="adj1" fmla="val 20666"/>
              <a:gd name="adj2" fmla="val 19815"/>
              <a:gd name="adj3" fmla="val 24383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781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1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  <p:bldP spid="9" grpId="0" animBg="1"/>
      <p:bldP spid="10" grpId="0" animBg="1"/>
      <p:bldP spid="12" grpId="0" animBg="1"/>
      <p:bldP spid="13" grpId="0" animBg="1"/>
      <p:bldP spid="14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10972800" cy="914400"/>
          </a:xfrm>
        </p:spPr>
        <p:txBody>
          <a:bodyPr/>
          <a:lstStyle/>
          <a:p>
            <a:r>
              <a:rPr lang="en-US" dirty="0"/>
              <a:t>Coding DDD Value Objects Distilled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0687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Immutable</a:t>
            </a:r>
          </a:p>
          <a:p>
            <a:pPr lvl="1"/>
            <a:r>
              <a:rPr lang="en-US" sz="2500" dirty="0">
                <a:solidFill>
                  <a:schemeClr val="bg1"/>
                </a:solidFill>
              </a:rPr>
              <a:t>After construction, no changes to the object</a:t>
            </a:r>
          </a:p>
          <a:p>
            <a:pPr lvl="1"/>
            <a:r>
              <a:rPr lang="en-US" sz="2500" dirty="0">
                <a:solidFill>
                  <a:schemeClr val="bg1"/>
                </a:solidFill>
              </a:rPr>
              <a:t>Read-Only Properties</a:t>
            </a:r>
          </a:p>
          <a:p>
            <a:r>
              <a:rPr lang="en-US" sz="2900" dirty="0">
                <a:solidFill>
                  <a:schemeClr val="bg1"/>
                </a:solidFill>
              </a:rPr>
              <a:t>Value-Equality</a:t>
            </a:r>
          </a:p>
          <a:p>
            <a:pPr lvl="1"/>
            <a:r>
              <a:rPr lang="en-US" sz="2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Equals</a:t>
            </a:r>
            <a:r>
              <a:rPr lang="en-US" sz="2400" dirty="0">
                <a:solidFill>
                  <a:schemeClr val="bg1"/>
                </a:solidFill>
              </a:rPr>
              <a:t>, </a:t>
            </a:r>
            <a:r>
              <a:rPr lang="en-US" sz="24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GetHashCode</a:t>
            </a:r>
            <a:r>
              <a:rPr lang="en-US" sz="2400" dirty="0">
                <a:solidFill>
                  <a:schemeClr val="bg1"/>
                </a:solidFill>
              </a:rPr>
              <a:t>, </a:t>
            </a:r>
            <a:r>
              <a:rPr lang="en-US" sz="24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IEquatable</a:t>
            </a:r>
            <a:r>
              <a:rPr lang="en-US" sz="2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&lt;T&gt;</a:t>
            </a:r>
            <a:endParaRPr lang="en-US" sz="2500" dirty="0">
              <a:solidFill>
                <a:schemeClr val="bg1"/>
              </a:solidFill>
            </a:endParaRPr>
          </a:p>
          <a:p>
            <a:pPr lvl="2"/>
            <a:r>
              <a:rPr lang="en-US" sz="2100" dirty="0">
                <a:solidFill>
                  <a:schemeClr val="bg1"/>
                </a:solidFill>
              </a:rPr>
              <a:t>Property-by-Property comparison!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10972800" cy="914400"/>
          </a:xfrm>
        </p:spPr>
        <p:txBody>
          <a:bodyPr>
            <a:normAutofit/>
          </a:bodyPr>
          <a:lstStyle/>
          <a:p>
            <a:r>
              <a:rPr lang="en-US" dirty="0"/>
              <a:t>Challenges with DDD Value Objects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87679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Tedious to write boilerplate </a:t>
            </a:r>
            <a:r>
              <a:rPr lang="en-US" dirty="0" err="1">
                <a:solidFill>
                  <a:schemeClr val="bg1"/>
                </a:solidFill>
              </a:rPr>
              <a:t>IEquatable</a:t>
            </a:r>
            <a:r>
              <a:rPr lang="en-US" dirty="0">
                <a:solidFill>
                  <a:schemeClr val="bg1"/>
                </a:solidFill>
              </a:rPr>
              <a:t>&lt;T&gt; implementation code by hand every time</a:t>
            </a:r>
          </a:p>
          <a:p>
            <a:r>
              <a:rPr lang="en-US" dirty="0">
                <a:solidFill>
                  <a:schemeClr val="bg1"/>
                </a:solidFill>
              </a:rPr>
              <a:t>If immutable, how do we modify one?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Not entirely a trick question </a:t>
            </a:r>
            <a:r>
              <a:rPr lang="en-US" dirty="0">
                <a:solidFill>
                  <a:schemeClr val="bg1"/>
                </a:solidFill>
                <a:sym typeface="Wingdings" pitchFamily="2" charset="2"/>
              </a:rPr>
              <a:t></a:t>
            </a:r>
          </a:p>
          <a:p>
            <a:r>
              <a:rPr lang="en-US" dirty="0">
                <a:solidFill>
                  <a:schemeClr val="bg1"/>
                </a:solidFill>
                <a:sym typeface="Wingdings" pitchFamily="2" charset="2"/>
              </a:rPr>
              <a:t>If no identity, how do we persist them????</a:t>
            </a:r>
          </a:p>
          <a:p>
            <a:pPr lvl="1"/>
            <a:r>
              <a:rPr lang="en-US" dirty="0">
                <a:solidFill>
                  <a:schemeClr val="bg1"/>
                </a:solidFill>
                <a:sym typeface="Wingdings" pitchFamily="2" charset="2"/>
              </a:rPr>
              <a:t>Deconstruction into basic data types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14400" y="1066801"/>
            <a:ext cx="3779667" cy="4976813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4" name="TextBox 3"/>
          <p:cNvSpPr txBox="1"/>
          <p:nvPr/>
        </p:nvSpPr>
        <p:spPr>
          <a:xfrm>
            <a:off x="6248400" y="5943600"/>
            <a:ext cx="43835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C000"/>
                </a:solidFill>
              </a:rPr>
              <a:t>http://bit.ly/evans-ddd-book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4400" y="2133600"/>
            <a:ext cx="4064000" cy="2743200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2743200"/>
            <a:ext cx="8229600" cy="914400"/>
          </a:xfrm>
        </p:spPr>
        <p:txBody>
          <a:bodyPr>
            <a:normAutofit/>
          </a:bodyPr>
          <a:lstStyle/>
          <a:p>
            <a:r>
              <a:rPr lang="en-US" dirty="0"/>
              <a:t>Exploring Value Objects in Code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3200400"/>
            <a:ext cx="8229600" cy="914400"/>
          </a:xfrm>
        </p:spPr>
        <p:txBody>
          <a:bodyPr>
            <a:normAutofit/>
          </a:bodyPr>
          <a:lstStyle/>
          <a:p>
            <a:r>
              <a:rPr lang="en-US" dirty="0"/>
              <a:t>Repositories</a:t>
            </a:r>
          </a:p>
        </p:txBody>
      </p:sp>
      <p:pic>
        <p:nvPicPr>
          <p:cNvPr id="3" name="Picture 2" descr="repository03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562600" y="685800"/>
            <a:ext cx="5791200" cy="57912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Coding DDD Repositories Distilled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2057401"/>
            <a:ext cx="10972800" cy="441959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Support the need to interact with </a:t>
            </a:r>
            <a:r>
              <a:rPr lang="en-US" i="1" dirty="0">
                <a:solidFill>
                  <a:schemeClr val="bg1"/>
                </a:solidFill>
              </a:rPr>
              <a:t>collections</a:t>
            </a:r>
            <a:r>
              <a:rPr lang="en-US" dirty="0">
                <a:solidFill>
                  <a:schemeClr val="bg1"/>
                </a:solidFill>
              </a:rPr>
              <a:t> of Domain Model objects</a:t>
            </a:r>
          </a:p>
          <a:p>
            <a:r>
              <a:rPr lang="en-US" dirty="0">
                <a:solidFill>
                  <a:schemeClr val="bg1"/>
                </a:solidFill>
              </a:rPr>
              <a:t>Abstract Domain Model from </a:t>
            </a:r>
            <a:r>
              <a:rPr lang="en-US" i="1" dirty="0">
                <a:solidFill>
                  <a:schemeClr val="bg1"/>
                </a:solidFill>
              </a:rPr>
              <a:t>specific</a:t>
            </a:r>
            <a:r>
              <a:rPr lang="en-US" dirty="0">
                <a:solidFill>
                  <a:schemeClr val="bg1"/>
                </a:solidFill>
              </a:rPr>
              <a:t> Persistence</a:t>
            </a:r>
          </a:p>
          <a:p>
            <a:r>
              <a:rPr lang="en-US" dirty="0">
                <a:solidFill>
                  <a:schemeClr val="bg1"/>
                </a:solidFill>
              </a:rPr>
              <a:t>Abstract the act of query/retrieval</a:t>
            </a:r>
          </a:p>
          <a:p>
            <a:r>
              <a:rPr lang="en-US" dirty="0">
                <a:solidFill>
                  <a:schemeClr val="bg1"/>
                </a:solidFill>
              </a:rPr>
              <a:t>Do so in a Domain-Centric Way</a:t>
            </a:r>
          </a:p>
          <a:p>
            <a:pPr lvl="1"/>
            <a:r>
              <a:rPr lang="en-US" sz="2400" dirty="0">
                <a:solidFill>
                  <a:schemeClr val="bg1"/>
                </a:solidFill>
              </a:rPr>
              <a:t>(</a:t>
            </a:r>
            <a:r>
              <a:rPr lang="en-US" sz="24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CustomerRepository.GetById</a:t>
            </a:r>
            <a:r>
              <a:rPr lang="en-US" sz="2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4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2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id)</a:t>
            </a:r>
            <a:r>
              <a:rPr lang="en-US" sz="2400" dirty="0">
                <a:solidFill>
                  <a:schemeClr val="bg1"/>
                </a:solidFill>
              </a:rPr>
              <a:t> is NOT domain-centric!)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81000"/>
            <a:ext cx="10972800" cy="914400"/>
          </a:xfrm>
        </p:spPr>
        <p:txBody>
          <a:bodyPr/>
          <a:lstStyle/>
          <a:p>
            <a:r>
              <a:rPr lang="en-US" dirty="0"/>
              <a:t>Who’s ‘Repository Pattern’ do we mean?</a:t>
            </a:r>
          </a:p>
        </p:txBody>
      </p:sp>
      <p:pic>
        <p:nvPicPr>
          <p:cNvPr id="2050" name="Picture 2" descr="http://www.martinfowler.com/mf-ade-hom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600" y="1499839"/>
            <a:ext cx="3886200" cy="4818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domainlanguage.com/_library/bio-pics/EricEvan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380048"/>
            <a:ext cx="3810000" cy="5086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1519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10972800" cy="914400"/>
          </a:xfrm>
        </p:spPr>
        <p:txBody>
          <a:bodyPr>
            <a:normAutofit/>
          </a:bodyPr>
          <a:lstStyle/>
          <a:p>
            <a:r>
              <a:rPr lang="en-US" dirty="0"/>
              <a:t>Challenges with DDD Repositories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068763"/>
          </a:xfrm>
        </p:spPr>
        <p:txBody>
          <a:bodyPr>
            <a:normAutofit fontScale="77500" lnSpcReduction="20000"/>
          </a:bodyPr>
          <a:lstStyle/>
          <a:p>
            <a:r>
              <a:rPr lang="en-US" dirty="0">
                <a:solidFill>
                  <a:schemeClr val="bg1"/>
                </a:solidFill>
              </a:rPr>
              <a:t>If no persistence in the Domain Model, how do we reference repositories in there?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Abstraction/indirection</a:t>
            </a:r>
          </a:p>
          <a:p>
            <a:r>
              <a:rPr lang="en-US" dirty="0">
                <a:solidFill>
                  <a:schemeClr val="bg1"/>
                </a:solidFill>
              </a:rPr>
              <a:t>Repository Boundary blurring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OK for query constructs to come from outside?</a:t>
            </a:r>
          </a:p>
          <a:p>
            <a:pPr lvl="2"/>
            <a:r>
              <a:rPr lang="en-US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repos.GetBySpecification</a:t>
            </a:r>
            <a:r>
              <a:rPr lang="en-US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(Specification spec);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OK for Specification to be tied to implementation?</a:t>
            </a:r>
          </a:p>
          <a:p>
            <a:pPr lvl="2"/>
            <a:r>
              <a:rPr lang="en-US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repos.GetByCriteria</a:t>
            </a:r>
            <a:r>
              <a:rPr lang="en-US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DetachedCriteria</a:t>
            </a:r>
            <a:r>
              <a:rPr lang="en-US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crit</a:t>
            </a:r>
            <a:r>
              <a:rPr lang="en-US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);</a:t>
            </a:r>
            <a:endParaRPr lang="en-US" dirty="0">
              <a:solidFill>
                <a:schemeClr val="bg1"/>
              </a:solidFill>
            </a:endParaRPr>
          </a:p>
          <a:p>
            <a:pPr lvl="1"/>
            <a:r>
              <a:rPr lang="en-US" dirty="0">
                <a:solidFill>
                  <a:schemeClr val="bg1"/>
                </a:solidFill>
              </a:rPr>
              <a:t>OK for lazy-executed queries to be returned?</a:t>
            </a:r>
          </a:p>
          <a:p>
            <a:pPr lvl="2"/>
            <a:r>
              <a:rPr lang="en-US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public </a:t>
            </a:r>
            <a:r>
              <a:rPr lang="en-US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IQueryable</a:t>
            </a:r>
            <a:r>
              <a:rPr lang="en-US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&lt;Customer&gt; </a:t>
            </a:r>
            <a:r>
              <a:rPr lang="en-US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GetCustomers</a:t>
            </a:r>
            <a:r>
              <a:rPr lang="en-US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solidFill>
                  <a:schemeClr val="bg1"/>
                </a:solidFill>
              </a:rPr>
              <a:t>Guarding against Repository API-bloat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The repository is dead, long live the repository!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7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31" dur="8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32" dur="8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" dur="8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7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42" dur="8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43" dur="8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8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2743200"/>
            <a:ext cx="8229600" cy="914400"/>
          </a:xfrm>
        </p:spPr>
        <p:txBody>
          <a:bodyPr>
            <a:normAutofit/>
          </a:bodyPr>
          <a:lstStyle/>
          <a:p>
            <a:r>
              <a:rPr lang="en-US" dirty="0"/>
              <a:t>Exploring Repositories in Code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3200400"/>
            <a:ext cx="8229600" cy="914400"/>
          </a:xfrm>
        </p:spPr>
        <p:txBody>
          <a:bodyPr>
            <a:normAutofit/>
          </a:bodyPr>
          <a:lstStyle/>
          <a:p>
            <a:r>
              <a:rPr lang="en-US" dirty="0"/>
              <a:t>Services</a:t>
            </a:r>
          </a:p>
        </p:txBody>
      </p:sp>
      <p:pic>
        <p:nvPicPr>
          <p:cNvPr id="3" name="Picture 2" descr="choreography3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648200" y="1219200"/>
            <a:ext cx="6858000" cy="4572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10972800" cy="914400"/>
          </a:xfrm>
        </p:spPr>
        <p:txBody>
          <a:bodyPr/>
          <a:lstStyle/>
          <a:p>
            <a:r>
              <a:rPr lang="en-US" dirty="0"/>
              <a:t>Coding DDD Services Distilled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0687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Actions/Behaviors not </a:t>
            </a:r>
            <a:r>
              <a:rPr lang="en-US" i="1" dirty="0">
                <a:solidFill>
                  <a:schemeClr val="bg1"/>
                </a:solidFill>
              </a:rPr>
              <a:t>clearly</a:t>
            </a:r>
            <a:r>
              <a:rPr lang="en-US" dirty="0">
                <a:solidFill>
                  <a:schemeClr val="bg1"/>
                </a:solidFill>
              </a:rPr>
              <a:t> belonging to a single Entity</a:t>
            </a:r>
          </a:p>
          <a:p>
            <a:r>
              <a:rPr lang="en-US" dirty="0">
                <a:solidFill>
                  <a:schemeClr val="bg1"/>
                </a:solidFill>
              </a:rPr>
              <a:t>Injected into Entities (?)</a:t>
            </a:r>
          </a:p>
          <a:p>
            <a:r>
              <a:rPr lang="en-US" dirty="0">
                <a:solidFill>
                  <a:schemeClr val="bg1"/>
                </a:solidFill>
              </a:rPr>
              <a:t>Operating Autonomously from Entities</a:t>
            </a:r>
          </a:p>
          <a:p>
            <a:r>
              <a:rPr lang="en-US" dirty="0">
                <a:solidFill>
                  <a:schemeClr val="bg1"/>
                </a:solidFill>
              </a:rPr>
              <a:t>Often Stateless, sometimes </a:t>
            </a:r>
            <a:r>
              <a:rPr lang="en-US" dirty="0" err="1">
                <a:solidFill>
                  <a:schemeClr val="bg1"/>
                </a:solidFill>
              </a:rPr>
              <a:t>Stateful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10972800" cy="914400"/>
          </a:xfrm>
        </p:spPr>
        <p:txBody>
          <a:bodyPr>
            <a:normAutofit/>
          </a:bodyPr>
          <a:lstStyle/>
          <a:p>
            <a:r>
              <a:rPr lang="en-US" dirty="0"/>
              <a:t>Challenges with DDD Services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068763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bg1"/>
                </a:solidFill>
              </a:rPr>
              <a:t>Is having Services just to inject into Entities an anti-pattern?</a:t>
            </a:r>
          </a:p>
          <a:p>
            <a:pPr lvl="1">
              <a:buNone/>
            </a:pPr>
            <a:r>
              <a:rPr lang="en-US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Order </a:t>
            </a:r>
            <a:r>
              <a:rPr lang="en-US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order</a:t>
            </a:r>
            <a:r>
              <a:rPr lang="en-US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= new Order(</a:t>
            </a:r>
            <a:r>
              <a:rPr lang="en-US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taxservice</a:t>
            </a:r>
            <a:r>
              <a:rPr lang="en-US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);</a:t>
            </a:r>
          </a:p>
          <a:p>
            <a:pPr lvl="1">
              <a:buNone/>
            </a:pPr>
            <a:r>
              <a:rPr lang="en-US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double cost = </a:t>
            </a:r>
            <a:r>
              <a:rPr lang="en-US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Order.TotalWithTax</a:t>
            </a:r>
            <a:r>
              <a:rPr lang="en-US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();</a:t>
            </a:r>
          </a:p>
          <a:p>
            <a:r>
              <a:rPr lang="en-US" dirty="0">
                <a:solidFill>
                  <a:schemeClr val="bg1"/>
                </a:solidFill>
              </a:rPr>
              <a:t>If Services coordinate Entity interaction, who </a:t>
            </a:r>
            <a:r>
              <a:rPr lang="en-US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new</a:t>
            </a:r>
            <a:r>
              <a:rPr lang="en-US" dirty="0">
                <a:solidFill>
                  <a:schemeClr val="bg1"/>
                </a:solidFill>
              </a:rPr>
              <a:t>s-up the service?</a:t>
            </a:r>
          </a:p>
          <a:p>
            <a:r>
              <a:rPr lang="en-US" dirty="0">
                <a:solidFill>
                  <a:schemeClr val="bg1"/>
                </a:solidFill>
              </a:rPr>
              <a:t>Having all behavior expressed in Services and none in Entities is a DDD anti-pattern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Or is it?  And why?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1" dur="8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2" dur="8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8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8" dur="8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9" dur="8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8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2743200"/>
            <a:ext cx="8229600" cy="914400"/>
          </a:xfrm>
        </p:spPr>
        <p:txBody>
          <a:bodyPr>
            <a:normAutofit/>
          </a:bodyPr>
          <a:lstStyle/>
          <a:p>
            <a:r>
              <a:rPr lang="en-US" dirty="0"/>
              <a:t>Exploring Services in Code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I’ve Learned about DDD Since the Book</a:t>
            </a:r>
          </a:p>
        </p:txBody>
      </p:sp>
      <p:sp>
        <p:nvSpPr>
          <p:cNvPr id="3" name="Rectangle 2"/>
          <p:cNvSpPr/>
          <p:nvPr/>
        </p:nvSpPr>
        <p:spPr>
          <a:xfrm>
            <a:off x="3123583" y="2971800"/>
            <a:ext cx="59448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C000"/>
                </a:solidFill>
              </a:rPr>
              <a:t>http://bit.ly/evans-ddd-since-the-book</a:t>
            </a:r>
          </a:p>
        </p:txBody>
      </p:sp>
    </p:spTree>
    <p:extLst>
      <p:ext uri="{BB962C8B-B14F-4D97-AF65-F5344CB8AC3E}">
        <p14:creationId xmlns:p14="http://schemas.microsoft.com/office/powerpoint/2010/main" val="376198449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3200400"/>
            <a:ext cx="8229600" cy="914400"/>
          </a:xfrm>
        </p:spPr>
        <p:txBody>
          <a:bodyPr>
            <a:normAutofit/>
          </a:bodyPr>
          <a:lstStyle/>
          <a:p>
            <a:r>
              <a:rPr lang="en-US" dirty="0"/>
              <a:t>Validation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29200" y="1143000"/>
            <a:ext cx="6400800" cy="4814620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10972800" cy="914400"/>
          </a:xfrm>
        </p:spPr>
        <p:txBody>
          <a:bodyPr>
            <a:normAutofit/>
          </a:bodyPr>
          <a:lstStyle/>
          <a:p>
            <a:r>
              <a:rPr lang="en-US" dirty="0"/>
              <a:t>Coding DDD Validation Distilled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600200"/>
            <a:ext cx="10668000" cy="4800600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solidFill>
                  <a:schemeClr val="bg1"/>
                </a:solidFill>
              </a:rPr>
              <a:t>Validation is often a stand-in for ‘business rules’</a:t>
            </a:r>
          </a:p>
          <a:p>
            <a:pPr lvl="1"/>
            <a:r>
              <a:rPr lang="en-US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bool</a:t>
            </a:r>
            <a:r>
              <a:rPr lang="en-US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CanShipOrder</a:t>
            </a:r>
            <a:r>
              <a:rPr lang="en-US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();</a:t>
            </a:r>
          </a:p>
          <a:p>
            <a:r>
              <a:rPr lang="en-US" dirty="0">
                <a:solidFill>
                  <a:schemeClr val="bg1"/>
                </a:solidFill>
              </a:rPr>
              <a:t>Distinguish between persistence validation and business action validation</a:t>
            </a:r>
          </a:p>
          <a:p>
            <a:pPr lvl="1"/>
            <a:r>
              <a:rPr lang="en-US" i="1" dirty="0">
                <a:solidFill>
                  <a:schemeClr val="bg1"/>
                </a:solidFill>
              </a:rPr>
              <a:t>Rarely</a:t>
            </a:r>
            <a:r>
              <a:rPr lang="en-US" dirty="0">
                <a:solidFill>
                  <a:schemeClr val="bg1"/>
                </a:solidFill>
              </a:rPr>
              <a:t> the same thing!</a:t>
            </a:r>
          </a:p>
          <a:p>
            <a:r>
              <a:rPr lang="en-US" dirty="0">
                <a:solidFill>
                  <a:schemeClr val="bg1"/>
                </a:solidFill>
              </a:rPr>
              <a:t>Entity Validation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Entities can be valid for some cases and also invalid for others</a:t>
            </a:r>
          </a:p>
          <a:p>
            <a:pPr lvl="2"/>
            <a:r>
              <a:rPr lang="en-US" dirty="0">
                <a:solidFill>
                  <a:schemeClr val="bg1"/>
                </a:solidFill>
              </a:rPr>
              <a:t>Place an order (if valid customer w/ a valid account)</a:t>
            </a:r>
          </a:p>
          <a:p>
            <a:pPr lvl="2"/>
            <a:r>
              <a:rPr lang="en-US" dirty="0">
                <a:solidFill>
                  <a:schemeClr val="bg1"/>
                </a:solidFill>
              </a:rPr>
              <a:t>Ship an Order (if valid account </a:t>
            </a:r>
            <a:r>
              <a:rPr lang="en-US" i="1" dirty="0">
                <a:solidFill>
                  <a:schemeClr val="bg1"/>
                </a:solidFill>
              </a:rPr>
              <a:t>and</a:t>
            </a:r>
            <a:r>
              <a:rPr lang="en-US" dirty="0">
                <a:solidFill>
                  <a:schemeClr val="bg1"/>
                </a:solidFill>
              </a:rPr>
              <a:t> under credit limit)</a:t>
            </a:r>
          </a:p>
          <a:p>
            <a:r>
              <a:rPr lang="en-US" dirty="0">
                <a:solidFill>
                  <a:schemeClr val="bg1"/>
                </a:solidFill>
              </a:rPr>
              <a:t>Value Object Validation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Prevent VO from entering an invalid state in the first place!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7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1" dur="8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2" dur="8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8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Challenges with DDD Validation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2057401"/>
            <a:ext cx="10972800" cy="4419599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solidFill>
                  <a:schemeClr val="bg1"/>
                </a:solidFill>
              </a:rPr>
              <a:t>Validation without ‘for what?’ is pointless</a:t>
            </a:r>
          </a:p>
          <a:p>
            <a:pPr lvl="1"/>
            <a:r>
              <a:rPr lang="en-US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bool</a:t>
            </a:r>
            <a:r>
              <a:rPr lang="en-US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IsValid</a:t>
            </a:r>
            <a:r>
              <a:rPr lang="en-US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(); //???</a:t>
            </a:r>
          </a:p>
          <a:p>
            <a:r>
              <a:rPr lang="en-US" dirty="0">
                <a:solidFill>
                  <a:schemeClr val="bg1"/>
                </a:solidFill>
              </a:rPr>
              <a:t>Validation Frameworks tend to assume validation is for </a:t>
            </a:r>
            <a:r>
              <a:rPr lang="en-US" dirty="0">
                <a:solidFill>
                  <a:schemeClr val="bg1"/>
                </a:solidFill>
                <a:sym typeface="Wingdings" pitchFamily="2" charset="2"/>
              </a:rPr>
              <a:t>persistence</a:t>
            </a:r>
          </a:p>
          <a:p>
            <a:pPr lvl="1"/>
            <a:r>
              <a:rPr lang="en-US" dirty="0">
                <a:solidFill>
                  <a:schemeClr val="bg1"/>
                </a:solidFill>
                <a:sym typeface="Wingdings" pitchFamily="2" charset="2"/>
              </a:rPr>
              <a:t>Does NOT mean cannot be repurposed for Domain Validation!</a:t>
            </a:r>
          </a:p>
          <a:p>
            <a:r>
              <a:rPr lang="en-US" dirty="0">
                <a:solidFill>
                  <a:schemeClr val="bg1"/>
                </a:solidFill>
                <a:sym typeface="Wingdings" pitchFamily="2" charset="2"/>
              </a:rPr>
              <a:t>Where does validation happen if it requires collaboration between multiple Entities?</a:t>
            </a:r>
          </a:p>
          <a:p>
            <a:pPr lvl="1"/>
            <a:r>
              <a:rPr lang="en-US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  <a:sym typeface="Wingdings" pitchFamily="2" charset="2"/>
              </a:rPr>
              <a:t>bool</a:t>
            </a:r>
            <a:r>
              <a:rPr lang="en-US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  <a:sym typeface="Wingdings" pitchFamily="2" charset="2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  <a:sym typeface="Wingdings" pitchFamily="2" charset="2"/>
              </a:rPr>
              <a:t>order.CanShipTo</a:t>
            </a:r>
            <a:r>
              <a:rPr lang="en-US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  <a:sym typeface="Wingdings" pitchFamily="2" charset="2"/>
              </a:rPr>
              <a:t>(customer);</a:t>
            </a:r>
          </a:p>
          <a:p>
            <a:pPr lvl="1"/>
            <a:r>
              <a:rPr lang="en-US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  <a:sym typeface="Wingdings" pitchFamily="2" charset="2"/>
              </a:rPr>
              <a:t>bool</a:t>
            </a:r>
            <a:r>
              <a:rPr lang="en-US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  <a:sym typeface="Wingdings" pitchFamily="2" charset="2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  <a:sym typeface="Wingdings" pitchFamily="2" charset="2"/>
              </a:rPr>
              <a:t>customer.CanShip</a:t>
            </a:r>
            <a:r>
              <a:rPr lang="en-US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  <a:sym typeface="Wingdings" pitchFamily="2" charset="2"/>
              </a:rPr>
              <a:t>(order);</a:t>
            </a:r>
          </a:p>
          <a:p>
            <a:pPr lvl="1"/>
            <a:r>
              <a:rPr lang="en-US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  <a:sym typeface="Wingdings" pitchFamily="2" charset="2"/>
              </a:rPr>
              <a:t>bool</a:t>
            </a:r>
            <a:r>
              <a:rPr lang="en-US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  <a:sym typeface="Wingdings" pitchFamily="2" charset="2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  <a:sym typeface="Wingdings" pitchFamily="2" charset="2"/>
              </a:rPr>
              <a:t>shippingValidator.CanShip</a:t>
            </a:r>
            <a:r>
              <a:rPr lang="en-US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  <a:sym typeface="Wingdings" pitchFamily="2" charset="2"/>
              </a:rPr>
              <a:t>(customer, order)</a:t>
            </a:r>
          </a:p>
          <a:p>
            <a:pPr lvl="1"/>
            <a:r>
              <a:rPr lang="en-US" dirty="0">
                <a:solidFill>
                  <a:schemeClr val="bg1"/>
                </a:solidFill>
                <a:sym typeface="Wingdings" pitchFamily="2" charset="2"/>
              </a:rPr>
              <a:t>Anemic Domain Model Anti-Pattern?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7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1" dur="8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2" dur="8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8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7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30" dur="8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31" dur="8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8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7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37" dur="8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38" dur="8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9" dur="8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7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44" dur="8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45" dur="8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6" dur="8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2743200"/>
            <a:ext cx="8229600" cy="914400"/>
          </a:xfrm>
        </p:spPr>
        <p:txBody>
          <a:bodyPr>
            <a:normAutofit/>
          </a:bodyPr>
          <a:lstStyle/>
          <a:p>
            <a:r>
              <a:rPr lang="en-US" dirty="0"/>
              <a:t>Exploring Validation in Code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10972800" cy="914400"/>
          </a:xfrm>
        </p:spPr>
        <p:txBody>
          <a:bodyPr>
            <a:normAutofit/>
          </a:bodyPr>
          <a:lstStyle/>
          <a:p>
            <a:r>
              <a:rPr lang="en-US" dirty="0"/>
              <a:t>Common DDD Coding Anti-Patterns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609600" y="1447800"/>
            <a:ext cx="10972800" cy="5029200"/>
          </a:xfrm>
          <a:prstGeom prst="rect">
            <a:avLst/>
          </a:prstGeom>
        </p:spPr>
        <p:txBody>
          <a:bodyPr>
            <a:normAutofit fontScale="85000" lnSpcReduction="20000"/>
          </a:bodyPr>
          <a:lstStyle/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sz="3200" dirty="0">
                <a:solidFill>
                  <a:schemeClr val="bg1"/>
                </a:solidFill>
              </a:rPr>
              <a:t>DDD Constructs with ‘role-suffixes’</a:t>
            </a:r>
          </a:p>
          <a:p>
            <a:pPr marL="800100" lvl="1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sz="3200" dirty="0">
                <a:solidFill>
                  <a:schemeClr val="bg1"/>
                </a:solidFill>
              </a:rPr>
              <a:t>Not…</a:t>
            </a:r>
          </a:p>
          <a:p>
            <a:pPr marL="1257300" lvl="2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sz="3200" dirty="0" err="1">
                <a:solidFill>
                  <a:schemeClr val="bg1"/>
                </a:solidFill>
              </a:rPr>
              <a:t>CustomerEntity</a:t>
            </a:r>
            <a:endParaRPr lang="en-US" sz="3200" dirty="0">
              <a:solidFill>
                <a:schemeClr val="bg1"/>
              </a:solidFill>
            </a:endParaRPr>
          </a:p>
          <a:p>
            <a:pPr marL="1257300" lvl="2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sz="3200" dirty="0" err="1">
                <a:solidFill>
                  <a:schemeClr val="bg1"/>
                </a:solidFill>
              </a:rPr>
              <a:t>AddressValueObject</a:t>
            </a:r>
            <a:endParaRPr lang="en-US" sz="3200" dirty="0">
              <a:solidFill>
                <a:schemeClr val="bg1"/>
              </a:solidFill>
            </a:endParaRPr>
          </a:p>
          <a:p>
            <a:pPr marL="1257300" lvl="2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sz="3200" dirty="0" err="1">
                <a:solidFill>
                  <a:schemeClr val="bg1"/>
                </a:solidFill>
              </a:rPr>
              <a:t>CustomerRepository</a:t>
            </a:r>
            <a:endParaRPr lang="en-US" sz="3200" dirty="0">
              <a:solidFill>
                <a:schemeClr val="bg1"/>
              </a:solidFill>
            </a:endParaRPr>
          </a:p>
          <a:p>
            <a:pPr marL="1257300" lvl="2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sz="3200" dirty="0" err="1">
                <a:solidFill>
                  <a:schemeClr val="bg1"/>
                </a:solidFill>
              </a:rPr>
              <a:t>ShippingService</a:t>
            </a:r>
            <a:endParaRPr lang="en-US" sz="3200" dirty="0">
              <a:solidFill>
                <a:schemeClr val="bg1"/>
              </a:solidFill>
            </a:endParaRPr>
          </a:p>
          <a:p>
            <a:pPr marL="1257300" lvl="2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sz="3200" dirty="0" err="1">
                <a:solidFill>
                  <a:schemeClr val="bg1"/>
                </a:solidFill>
              </a:rPr>
              <a:t>OverdueOrderSpecification</a:t>
            </a:r>
            <a:endParaRPr lang="en-US" sz="3200" dirty="0">
              <a:solidFill>
                <a:schemeClr val="bg1"/>
              </a:solidFill>
            </a:endParaRPr>
          </a:p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sz="3200" dirty="0">
                <a:solidFill>
                  <a:schemeClr val="bg1"/>
                </a:solidFill>
              </a:rPr>
              <a:t>Repository as glorified DAL</a:t>
            </a:r>
          </a:p>
          <a:p>
            <a:pPr marL="800100" lvl="1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sz="32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repository.Get(</a:t>
            </a:r>
            <a:r>
              <a:rPr lang="en-US" sz="32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32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id)</a:t>
            </a:r>
          </a:p>
          <a:p>
            <a:pPr marL="800100" lvl="1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sz="32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repository.Save</a:t>
            </a:r>
            <a:r>
              <a:rPr lang="en-US" sz="32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(Customer c)</a:t>
            </a:r>
          </a:p>
          <a:p>
            <a:pPr marL="800100" lvl="1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sz="32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repository.Delete</a:t>
            </a:r>
            <a:r>
              <a:rPr lang="en-US" sz="32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(Customer c)</a:t>
            </a:r>
          </a:p>
          <a:p>
            <a:pPr marL="800100" lvl="1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sz="32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repository.Update</a:t>
            </a:r>
            <a:r>
              <a:rPr lang="en-US" sz="32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(Customer c)</a:t>
            </a:r>
          </a:p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endParaRPr lang="en-US" sz="2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0060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7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39" dur="8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40" dur="8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1" dur="8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7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46" dur="8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47" dur="8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8" dur="8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7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53" dur="8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54" dur="8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5" dur="8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7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60" dur="8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61" dur="8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2" dur="8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10972800" cy="914400"/>
          </a:xfrm>
        </p:spPr>
        <p:txBody>
          <a:bodyPr>
            <a:normAutofit/>
          </a:bodyPr>
          <a:lstStyle/>
          <a:p>
            <a:r>
              <a:rPr lang="en-US" dirty="0"/>
              <a:t>Common DDD Anti-Patterns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0"/>
            <a:ext cx="10972800" cy="44958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Anemic Domain Model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The DTO pattern</a:t>
            </a:r>
          </a:p>
          <a:p>
            <a:r>
              <a:rPr lang="en-US" dirty="0">
                <a:solidFill>
                  <a:schemeClr val="bg1"/>
                </a:solidFill>
              </a:rPr>
              <a:t>Exposed DAOs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Repository ‘leakage’ into the domain</a:t>
            </a:r>
          </a:p>
          <a:p>
            <a:r>
              <a:rPr lang="en-US" dirty="0">
                <a:solidFill>
                  <a:schemeClr val="bg1"/>
                </a:solidFill>
              </a:rPr>
              <a:t>‘Fat’ Service Layer</a:t>
            </a:r>
          </a:p>
          <a:p>
            <a:r>
              <a:rPr lang="en-US" dirty="0">
                <a:solidFill>
                  <a:schemeClr val="bg1"/>
                </a:solidFill>
              </a:rPr>
              <a:t>Separation of Data and Behavior</a:t>
            </a:r>
          </a:p>
          <a:p>
            <a:r>
              <a:rPr lang="en-US" dirty="0">
                <a:solidFill>
                  <a:schemeClr val="bg1"/>
                </a:solidFill>
              </a:rPr>
              <a:t>Technical terms sneak into the Domain Model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Slightly-less-than-ubiquitous-language</a:t>
            </a:r>
          </a:p>
          <a:p>
            <a:endParaRPr lang="en-US" sz="2900" dirty="0">
              <a:solidFill>
                <a:schemeClr val="bg1"/>
              </a:solidFill>
            </a:endParaRPr>
          </a:p>
          <a:p>
            <a:endParaRPr lang="en-US" sz="2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5815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10972800" cy="914400"/>
          </a:xfrm>
        </p:spPr>
        <p:txBody>
          <a:bodyPr>
            <a:normAutofit/>
          </a:bodyPr>
          <a:lstStyle/>
          <a:p>
            <a:r>
              <a:rPr lang="en-US" dirty="0"/>
              <a:t>Some Criticisms of DDD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0687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“Jargon Explosion”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Aggregates, Entities, Value Objects, Bounded Contexts, Anti-Corruption Layers, Oh My!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Singleton, Observer, State, Strategy, Adapter, Bridge, Facade</a:t>
            </a:r>
          </a:p>
          <a:p>
            <a:r>
              <a:rPr lang="en-US" dirty="0">
                <a:solidFill>
                  <a:schemeClr val="bg1"/>
                </a:solidFill>
              </a:rPr>
              <a:t>“Bland, Generic Terms”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Singleton, Observer, State, Strategy, Adapter, Bridge, Facade</a:t>
            </a:r>
            <a:endParaRPr lang="en-US" sz="2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0192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Should I do DDD?</a:t>
            </a:r>
          </a:p>
        </p:txBody>
      </p:sp>
      <p:pic>
        <p:nvPicPr>
          <p:cNvPr id="2050" name="Picture 2" descr="http://savvycomsoftware.com/wp-content/uploads/2013/09/123631397_64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1981200"/>
            <a:ext cx="6096000" cy="4067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824836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10972800" cy="914400"/>
          </a:xfrm>
        </p:spPr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87679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References</a:t>
            </a:r>
          </a:p>
          <a:p>
            <a:pPr lvl="1"/>
            <a:r>
              <a:rPr lang="en-US" sz="4000" dirty="0">
                <a:solidFill>
                  <a:schemeClr val="bg1"/>
                </a:solidFill>
              </a:rPr>
              <a:t>Domain Language</a:t>
            </a:r>
          </a:p>
          <a:p>
            <a:pPr marL="457200" lvl="1" indent="0">
              <a:buNone/>
            </a:pPr>
            <a:r>
              <a:rPr lang="en-US" sz="4000" dirty="0"/>
              <a:t>	http://www.domainlanguage.com</a:t>
            </a:r>
          </a:p>
          <a:p>
            <a:pPr lvl="1"/>
            <a:r>
              <a:rPr lang="en-US" sz="3600" dirty="0">
                <a:solidFill>
                  <a:schemeClr val="bg1"/>
                </a:solidFill>
              </a:rPr>
              <a:t>Domain Driven Community</a:t>
            </a:r>
          </a:p>
          <a:p>
            <a:pPr marL="457200" lvl="1" indent="0">
              <a:buNone/>
            </a:pPr>
            <a:r>
              <a:rPr lang="en-US" sz="4000" dirty="0"/>
              <a:t>	http://www.domaindrivendesign.org </a:t>
            </a:r>
          </a:p>
          <a:p>
            <a:pPr marL="457200" lvl="1" indent="0">
              <a:buNone/>
            </a:pPr>
            <a:r>
              <a:rPr lang="en-US" sz="4000" dirty="0"/>
              <a:t>	</a:t>
            </a:r>
          </a:p>
          <a:p>
            <a:pPr lvl="8">
              <a:buNone/>
            </a:pPr>
            <a:endParaRPr lang="en-US" sz="4000" dirty="0">
              <a:solidFill>
                <a:schemeClr val="bg1"/>
              </a:solidFill>
            </a:endParaRPr>
          </a:p>
          <a:p>
            <a:pPr lvl="8">
              <a:buNone/>
            </a:pPr>
            <a:endParaRPr lang="en-US" sz="4000" dirty="0">
              <a:solidFill>
                <a:schemeClr val="bg1"/>
              </a:solidFill>
            </a:endParaRPr>
          </a:p>
          <a:p>
            <a:pPr lvl="8">
              <a:buNone/>
            </a:pPr>
            <a:endParaRPr lang="en-US" sz="4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914400" y="1101074"/>
            <a:ext cx="3779667" cy="4908264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4" name="TextBox 3"/>
          <p:cNvSpPr txBox="1"/>
          <p:nvPr/>
        </p:nvSpPr>
        <p:spPr>
          <a:xfrm>
            <a:off x="6248400" y="5943600"/>
            <a:ext cx="45684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C000"/>
                </a:solidFill>
              </a:rPr>
              <a:t>http://bit.ly/nilsson-ddd-book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4400" y="2133600"/>
            <a:ext cx="4064000" cy="2743200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248400" y="5943600"/>
            <a:ext cx="45842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C000"/>
                </a:solidFill>
              </a:rPr>
              <a:t>http://bit.ly/vernon-ddd-book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4400" y="2133600"/>
            <a:ext cx="4064000" cy="2743200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838200"/>
            <a:ext cx="3867349" cy="5372376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</p:spTree>
    <p:extLst>
      <p:ext uri="{BB962C8B-B14F-4D97-AF65-F5344CB8AC3E}">
        <p14:creationId xmlns:p14="http://schemas.microsoft.com/office/powerpoint/2010/main" val="20141778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90600" y="990600"/>
            <a:ext cx="3361151" cy="5257800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4" name="TextBox 3"/>
          <p:cNvSpPr txBox="1"/>
          <p:nvPr/>
        </p:nvSpPr>
        <p:spPr>
          <a:xfrm>
            <a:off x="5486400" y="5715001"/>
            <a:ext cx="62560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C000"/>
                </a:solidFill>
              </a:rPr>
              <a:t>http://bit.ly/infoq-domain-driven-design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4400" y="2133600"/>
            <a:ext cx="4064000" cy="2743200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5458</TotalTime>
  <Words>1526</Words>
  <Application>Microsoft Office PowerPoint</Application>
  <PresentationFormat>Widescreen</PresentationFormat>
  <Paragraphs>329</Paragraphs>
  <Slides>68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73" baseType="lpstr">
      <vt:lpstr>Arial</vt:lpstr>
      <vt:lpstr>Calibri</vt:lpstr>
      <vt:lpstr>Courier New</vt:lpstr>
      <vt:lpstr>Wingdings</vt:lpstr>
      <vt:lpstr>Office Theme</vt:lpstr>
      <vt:lpstr>Domain-Driven Design</vt:lpstr>
      <vt:lpstr>Please Complete the  Evals!</vt:lpstr>
      <vt:lpstr>Steve Bohlen</vt:lpstr>
      <vt:lpstr>PowerPoint Presentation</vt:lpstr>
      <vt:lpstr>PowerPoint Presentation</vt:lpstr>
      <vt:lpstr>What I’ve Learned about DDD Since the Book</vt:lpstr>
      <vt:lpstr>PowerPoint Presentation</vt:lpstr>
      <vt:lpstr>PowerPoint Presentation</vt:lpstr>
      <vt:lpstr>PowerPoint Presentation</vt:lpstr>
      <vt:lpstr>PowerPoint Presentation</vt:lpstr>
      <vt:lpstr>Agenda</vt:lpstr>
      <vt:lpstr>Introducing Domain-Driven Design</vt:lpstr>
      <vt:lpstr>The Role of Patterns in Software</vt:lpstr>
      <vt:lpstr>Software Pattern Language Hierarchy</vt:lpstr>
      <vt:lpstr>Observations</vt:lpstr>
      <vt:lpstr>PowerPoint Presentation</vt:lpstr>
      <vt:lpstr>PowerPoint Presentation</vt:lpstr>
      <vt:lpstr>Language Matters</vt:lpstr>
      <vt:lpstr>PowerPoint Presentation</vt:lpstr>
      <vt:lpstr>PowerPoint Presentation</vt:lpstr>
      <vt:lpstr>Three hardest problems in Software Engineering</vt:lpstr>
      <vt:lpstr>Ubiquitous Language</vt:lpstr>
      <vt:lpstr>PowerPoint Presentation</vt:lpstr>
      <vt:lpstr>Ubiquitous Language</vt:lpstr>
      <vt:lpstr>Organizing Strategies</vt:lpstr>
      <vt:lpstr>Organizing Strategies</vt:lpstr>
      <vt:lpstr>Aggregates</vt:lpstr>
      <vt:lpstr>Bounded Contexts</vt:lpstr>
      <vt:lpstr>Bounded Contexts</vt:lpstr>
      <vt:lpstr>Crossing Bounded Contexts</vt:lpstr>
      <vt:lpstr>Context Matters: The ‘Pudding’ Problem</vt:lpstr>
      <vt:lpstr>Context Maps</vt:lpstr>
      <vt:lpstr>Context Maps</vt:lpstr>
      <vt:lpstr>The Big Ball of Mud Pattern</vt:lpstr>
      <vt:lpstr>Anti-Corruption Layers</vt:lpstr>
      <vt:lpstr>Organizing Strategies</vt:lpstr>
      <vt:lpstr>Breathe!</vt:lpstr>
      <vt:lpstr>Domain-Driven Design</vt:lpstr>
      <vt:lpstr>Domain Model Building Blocks</vt:lpstr>
      <vt:lpstr>Exploring Domain Model Building Blocks</vt:lpstr>
      <vt:lpstr>Entities</vt:lpstr>
      <vt:lpstr>Coding DDD Entities Distilled</vt:lpstr>
      <vt:lpstr>Challenges with DDD Entities</vt:lpstr>
      <vt:lpstr>Exploring Entities in Code</vt:lpstr>
      <vt:lpstr>Value Objects</vt:lpstr>
      <vt:lpstr>Anti-Pattern: Primitive Obsession</vt:lpstr>
      <vt:lpstr>Understanding Entities and Value Objects</vt:lpstr>
      <vt:lpstr>Coding DDD Value Objects Distilled</vt:lpstr>
      <vt:lpstr>Challenges with DDD Value Objects</vt:lpstr>
      <vt:lpstr>Exploring Value Objects in Code</vt:lpstr>
      <vt:lpstr>Repositories</vt:lpstr>
      <vt:lpstr>Coding DDD Repositories Distilled</vt:lpstr>
      <vt:lpstr>Who’s ‘Repository Pattern’ do we mean?</vt:lpstr>
      <vt:lpstr>Challenges with DDD Repositories</vt:lpstr>
      <vt:lpstr>Exploring Repositories in Code</vt:lpstr>
      <vt:lpstr>Services</vt:lpstr>
      <vt:lpstr>Coding DDD Services Distilled</vt:lpstr>
      <vt:lpstr>Challenges with DDD Services</vt:lpstr>
      <vt:lpstr>Exploring Services in Code</vt:lpstr>
      <vt:lpstr>Validation</vt:lpstr>
      <vt:lpstr>Coding DDD Validation Distilled</vt:lpstr>
      <vt:lpstr>Challenges with DDD Validation</vt:lpstr>
      <vt:lpstr>Exploring Validation in Code</vt:lpstr>
      <vt:lpstr>Common DDD Coding Anti-Patterns</vt:lpstr>
      <vt:lpstr>Common DDD Anti-Patterns</vt:lpstr>
      <vt:lpstr>Some Criticisms of DDD</vt:lpstr>
      <vt:lpstr>Should I do DDD?</vt:lpstr>
      <vt:lpstr>Discussion</vt:lpstr>
    </vt:vector>
  </TitlesOfParts>
  <Company>Microdesk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Stephen Bohlen (sbohlen@hotmail.com)</dc:creator>
  <cp:lastModifiedBy>Steve Bohlen</cp:lastModifiedBy>
  <cp:revision>311</cp:revision>
  <dcterms:created xsi:type="dcterms:W3CDTF">2008-09-22T00:48:41Z</dcterms:created>
  <dcterms:modified xsi:type="dcterms:W3CDTF">2016-09-28T14:14:44Z</dcterms:modified>
</cp:coreProperties>
</file>